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621" r:id="rId3"/>
    <p:sldId id="661" r:id="rId4"/>
    <p:sldId id="649" r:id="rId5"/>
    <p:sldId id="639" r:id="rId6"/>
    <p:sldId id="750" r:id="rId7"/>
    <p:sldId id="640" r:id="rId8"/>
    <p:sldId id="728" r:id="rId9"/>
    <p:sldId id="729" r:id="rId10"/>
    <p:sldId id="730" r:id="rId11"/>
    <p:sldId id="731" r:id="rId12"/>
    <p:sldId id="732" r:id="rId13"/>
    <p:sldId id="733" r:id="rId14"/>
    <p:sldId id="648" r:id="rId15"/>
    <p:sldId id="734" r:id="rId16"/>
    <p:sldId id="735" r:id="rId17"/>
    <p:sldId id="634" r:id="rId18"/>
    <p:sldId id="522" r:id="rId19"/>
    <p:sldId id="650" r:id="rId20"/>
    <p:sldId id="523" r:id="rId21"/>
    <p:sldId id="525" r:id="rId22"/>
    <p:sldId id="526" r:id="rId23"/>
    <p:sldId id="654" r:id="rId24"/>
    <p:sldId id="653" r:id="rId25"/>
    <p:sldId id="652" r:id="rId26"/>
    <p:sldId id="628" r:id="rId27"/>
    <p:sldId id="736" r:id="rId28"/>
    <p:sldId id="534" r:id="rId29"/>
    <p:sldId id="535" r:id="rId30"/>
    <p:sldId id="655" r:id="rId31"/>
    <p:sldId id="591" r:id="rId32"/>
    <p:sldId id="737" r:id="rId33"/>
    <p:sldId id="738" r:id="rId34"/>
    <p:sldId id="659" r:id="rId35"/>
    <p:sldId id="739" r:id="rId36"/>
    <p:sldId id="660" r:id="rId37"/>
    <p:sldId id="656" r:id="rId38"/>
    <p:sldId id="657" r:id="rId39"/>
    <p:sldId id="658" r:id="rId40"/>
    <p:sldId id="606" r:id="rId41"/>
    <p:sldId id="662" r:id="rId42"/>
    <p:sldId id="740" r:id="rId43"/>
    <p:sldId id="741" r:id="rId44"/>
    <p:sldId id="742" r:id="rId45"/>
    <p:sldId id="747" r:id="rId46"/>
    <p:sldId id="612" r:id="rId47"/>
    <p:sldId id="613" r:id="rId48"/>
    <p:sldId id="664" r:id="rId49"/>
    <p:sldId id="616" r:id="rId50"/>
    <p:sldId id="819" r:id="rId51"/>
    <p:sldId id="820" r:id="rId52"/>
    <p:sldId id="821" r:id="rId53"/>
    <p:sldId id="822" r:id="rId54"/>
    <p:sldId id="667" r:id="rId55"/>
    <p:sldId id="663" r:id="rId56"/>
    <p:sldId id="748" r:id="rId57"/>
    <p:sldId id="749" r:id="rId58"/>
    <p:sldId id="665" r:id="rId59"/>
    <p:sldId id="692" r:id="rId60"/>
    <p:sldId id="689" r:id="rId61"/>
    <p:sldId id="690" r:id="rId62"/>
    <p:sldId id="691" r:id="rId63"/>
    <p:sldId id="672" r:id="rId64"/>
    <p:sldId id="673" r:id="rId65"/>
    <p:sldId id="674" r:id="rId66"/>
    <p:sldId id="675" r:id="rId67"/>
    <p:sldId id="676" r:id="rId68"/>
    <p:sldId id="694" r:id="rId69"/>
    <p:sldId id="823" r:id="rId70"/>
    <p:sldId id="693" r:id="rId71"/>
    <p:sldId id="695" r:id="rId72"/>
    <p:sldId id="682" r:id="rId73"/>
    <p:sldId id="683" r:id="rId74"/>
    <p:sldId id="684" r:id="rId75"/>
    <p:sldId id="685" r:id="rId76"/>
    <p:sldId id="686" r:id="rId77"/>
    <p:sldId id="381" r:id="rId78"/>
    <p:sldId id="1810" r:id="rId79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5pPr>
    <a:lvl6pPr marL="2286000" algn="l" defTabSz="914400" rtl="0" eaLnBrk="1" latinLnBrk="0" hangingPunct="1"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6pPr>
    <a:lvl7pPr marL="2743200" algn="l" defTabSz="914400" rtl="0" eaLnBrk="1" latinLnBrk="0" hangingPunct="1"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7pPr>
    <a:lvl8pPr marL="3200400" algn="l" defTabSz="914400" rtl="0" eaLnBrk="1" latinLnBrk="0" hangingPunct="1"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8pPr>
    <a:lvl9pPr marL="3657600" algn="l" defTabSz="914400" rtl="0" eaLnBrk="1" latinLnBrk="0" hangingPunct="1">
      <a:defRPr sz="2000" b="1" u="sng" kern="1200">
        <a:solidFill>
          <a:schemeClr val="accent1"/>
        </a:solidFill>
        <a:latin typeface="Lucida Sans Unicode" panose="020B0602030504020204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>
          <p15:clr>
            <a:srgbClr val="A4A3A4"/>
          </p15:clr>
        </p15:guide>
        <p15:guide id="2" pos="2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2110FC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5" autoAdjust="0"/>
    <p:restoredTop sz="94616" autoAdjust="0"/>
  </p:normalViewPr>
  <p:slideViewPr>
    <p:cSldViewPr>
      <p:cViewPr varScale="1">
        <p:scale>
          <a:sx n="135" d="100"/>
          <a:sy n="135" d="100"/>
        </p:scale>
        <p:origin x="804" y="126"/>
      </p:cViewPr>
      <p:guideLst>
        <p:guide orient="horz" pos="2190"/>
        <p:guide pos="28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Relationship Id="rId4" Type="http://schemas.openxmlformats.org/officeDocument/2006/relationships/image" Target="../media/image12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latinLnBrk="1" hangingPunct="1">
              <a:buFontTx/>
              <a:buNone/>
              <a:defRPr kumimoji="1" sz="1200" b="0" u="none">
                <a:solidFill>
                  <a:schemeClr val="tx1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latinLnBrk="1" hangingPunct="1">
              <a:buFontTx/>
              <a:buNone/>
              <a:defRPr kumimoji="1" sz="1200" b="0" u="none">
                <a:solidFill>
                  <a:schemeClr val="tx1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latinLnBrk="1" hangingPunct="1">
              <a:buFontTx/>
              <a:buNone/>
              <a:defRPr kumimoji="1" sz="1200" b="0" u="none">
                <a:solidFill>
                  <a:schemeClr val="tx1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latinLnBrk="1" hangingPunct="1">
              <a:buFont typeface="Arial" panose="020B0604020202020204" pitchFamily="34" charset="0"/>
              <a:buNone/>
              <a:defRPr sz="1200" b="0" u="none" noProof="1" dirty="0">
                <a:solidFill>
                  <a:schemeClr val="tx1"/>
                </a:solidFill>
                <a:latin typeface="굴림" pitchFamily="50" charset="-127"/>
                <a:cs typeface="+mn-ea"/>
              </a:defRPr>
            </a:lvl1pPr>
          </a:lstStyle>
          <a:p>
            <a:pPr>
              <a:defRPr/>
            </a:pPr>
            <a:fld id="{62B62FD8-89DA-46AE-A57B-F0E41088C337}" type="slidenum">
              <a:rPr lang="en-US" altLang="ko-KR"/>
              <a:t>‹#›</a:t>
            </a:fld>
            <a:endParaRPr lang="en-US" altLang="ko-KR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1pPr>
            <a:lvl2pPr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2pPr>
            <a:lvl3pPr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3pPr>
            <a:lvl4pPr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4pPr>
            <a:lvl5pPr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9pPr>
          </a:lstStyle>
          <a:p>
            <a:pPr>
              <a:defRPr/>
            </a:pPr>
            <a:fld id="{B59B2FB4-2FF1-4E8B-839E-EDB632F82B21}" type="slidenum">
              <a:rPr lang="en-US" altLang="ko-KR" sz="1200" b="0" u="none" dirty="0" smtClean="0">
                <a:solidFill>
                  <a:schemeClr val="tx1"/>
                </a:solidFill>
                <a:latin typeface="굴림" pitchFamily="50" charset="-127"/>
                <a:ea typeface="Malgun Gothic" panose="020B0503020000020004" charset="-127"/>
              </a:rPr>
              <a:t>1</a:t>
            </a:fld>
            <a:endParaRPr lang="en-US" altLang="ko-KR" sz="1200" b="0" u="none">
              <a:solidFill>
                <a:schemeClr val="tx1"/>
              </a:solidFill>
              <a:latin typeface="굴림" pitchFamily="50" charset="-127"/>
              <a:ea typeface="Malgun Gothic" panose="020B0503020000020004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47</a:t>
            </a:fld>
            <a:endParaRPr lang="en-US" altLang="ko-KR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48</a:t>
            </a:fld>
            <a:endParaRPr lang="en-US" altLang="ko-KR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200" dirty="0"/>
              <a:t>We need a good </a:t>
            </a:r>
            <a:r>
              <a:rPr lang="en-US" altLang="zh-CN" sz="1200" dirty="0">
                <a:solidFill>
                  <a:srgbClr val="FF0000"/>
                </a:solidFill>
              </a:rPr>
              <a:t>tradeoff</a:t>
            </a:r>
            <a:r>
              <a:rPr lang="en-US" altLang="zh-CN" sz="1200" dirty="0"/>
              <a:t> between bias and variance</a:t>
            </a:r>
          </a:p>
          <a:p>
            <a:r>
              <a:rPr lang="en-US" altLang="zh-CN" sz="1200" dirty="0"/>
              <a:t>Class of models are not too simple (so that we can </a:t>
            </a:r>
            <a:r>
              <a:rPr lang="en-US" altLang="zh-CN" sz="1200" b="1" i="1" dirty="0"/>
              <a:t>approximate the true function well)</a:t>
            </a:r>
          </a:p>
          <a:p>
            <a:r>
              <a:rPr lang="en-US" altLang="zh-CN" sz="1200" dirty="0"/>
              <a:t>But not too complex to </a:t>
            </a:r>
            <a:r>
              <a:rPr lang="en-US" altLang="zh-CN" sz="1200" dirty="0" err="1"/>
              <a:t>overfit</a:t>
            </a:r>
            <a:r>
              <a:rPr lang="en-US" altLang="zh-CN" sz="1200" dirty="0"/>
              <a:t> the training samples (so that the </a:t>
            </a:r>
            <a:r>
              <a:rPr lang="en-US" altLang="zh-CN" sz="1200" b="1" i="1" dirty="0"/>
              <a:t>estimation is stable)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53</a:t>
            </a:fld>
            <a:endParaRPr lang="en-US" altLang="ko-KR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57</a:t>
            </a:fld>
            <a:endParaRPr lang="en-US" altLang="ko-KR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58</a:t>
            </a:fld>
            <a:endParaRPr lang="en-US" altLang="ko-K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614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B62FD8-89DA-46AE-A57B-F0E41088C337}" type="slidenum">
              <a:rPr lang="en-US" altLang="ko-KR" smtClean="0"/>
              <a:t>76</a:t>
            </a:fld>
            <a:endParaRPr lang="en-US" altLang="ko-KR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1E8D0-3723-4674-8183-0450E082280D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A942A8DE-882E-4B65-BFCB-044EA764CC39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228CE-D2B1-46E7-B97D-6DB17E4F263E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973767ED-3827-4CD9-996E-BD686DEA515A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0DDCA-67A3-45A9-97BE-D7E44870AC03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395A3376-A267-4986-A4FB-C1917A0D57A4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2590800"/>
            <a:ext cx="6858000" cy="987425"/>
          </a:xfrm>
        </p:spPr>
        <p:txBody>
          <a:bodyPr anchor="t"/>
          <a:lstStyle>
            <a:lvl1pPr algn="dist">
              <a:lnSpc>
                <a:spcPct val="800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ea typeface="굴림" pitchFamily="50" charset="-127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altLang="ko-KR" noProof="1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381000" y="6629400"/>
            <a:ext cx="2133600" cy="152400"/>
          </a:xfrm>
          <a:ln>
            <a:miter lim="800000"/>
          </a:ln>
        </p:spPr>
        <p:txBody>
          <a:bodyPr wrap="square" numCol="1" anchor="t" anchorCtr="0" compatLnSpc="1"/>
          <a:lstStyle>
            <a:lvl1pPr algn="l" eaLnBrk="1" hangingPunct="1">
              <a:defRPr sz="1400" b="0" u="none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093B30D-2085-465B-A036-3D76FF6D5245}" type="datetime1">
              <a:rPr lang="zh-CN" altLang="en-US"/>
              <a:t>2023/3/7</a:t>
            </a:fld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200400" y="6629400"/>
            <a:ext cx="2895600" cy="152400"/>
          </a:xfrm>
          <a:ln>
            <a:miter lim="800000"/>
          </a:ln>
        </p:spPr>
        <p:txBody>
          <a:bodyPr wrap="square" numCol="1" anchor="t" anchorCtr="0" compatLnSpc="1"/>
          <a:lstStyle>
            <a:lvl1pPr algn="ctr" eaLnBrk="1" hangingPunct="1">
              <a:defRPr sz="1400" b="0" u="none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781800" y="6553200"/>
            <a:ext cx="2133600" cy="152400"/>
          </a:xfrm>
        </p:spPr>
        <p:txBody>
          <a:bodyPr wrap="square" numCol="1" anchorCtr="0" compatLnSpc="1"/>
          <a:lstStyle>
            <a:lvl1pPr>
              <a:defRPr sz="1400" b="0" smtClean="0">
                <a:latin typeface="Times New Roman" panose="02020603050405020304" pitchFamily="18" charset="0"/>
                <a:ea typeface="Malgun Gothic" panose="020B0503020000020004" charset="-127"/>
              </a:defRPr>
            </a:lvl1pPr>
          </a:lstStyle>
          <a:p>
            <a:fld id="{4D0FDEF3-E7D4-4E65-A08E-688F12C03E79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6627B-3D4A-400D-8A30-069051982D25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65584A94-8BDD-46C0-A581-BFB2F0682616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0B555-4393-41FF-A3D9-7C7E2DC241BC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0A274BF9-31DA-4978-BAD5-BDD04466D40E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8A6D8-F501-4314-B64D-D19688F978B3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C33B0946-9FA8-4D38-8360-0ED8C2D44CAB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2D089-E2E4-4664-8DD3-3BC03F2DCC60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77EA1FE2-9D4B-4944-8935-E72600BA2652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895DC-00D9-44B0-851A-5BCE2A4C2308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E5AFE2C7-DB14-498F-AAB7-2960D344A423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8DE9-275B-4681-9210-A2E58AFC26ED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A9FEE920-1390-47EE-91E3-D560BA406F0B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C612A-4792-40E0-80B7-953A1DCA7C17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F3AEF2EA-17D2-4841-9869-2CD7B8FC3A05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48B14-2F4A-42B4-A5BF-2B0DBA20BAFF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/>
          <a:lstStyle>
            <a:lvl1pPr>
              <a:defRPr smtClean="0">
                <a:ea typeface="Malgun Gothic" panose="020B0503020000020004" charset="-127"/>
              </a:defRPr>
            </a:lvl1pPr>
          </a:lstStyle>
          <a:p>
            <a:fld id="{6576472B-19F6-4E73-9A3A-1657CE113509}" type="slidenum">
              <a:rPr altLang="ko-KR"/>
              <a:t>‹#›</a:t>
            </a:fld>
            <a:endParaRPr lang="zh-CN" altLang="ko-KR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1374EE9-6010-4823-BED2-3F9F91A5E358}" type="datetime1">
              <a:rPr lang="zh-CN" altLang="en-US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eaLnBrk="1" hangingPunct="1">
              <a:buFont typeface="Arial" panose="020B0604020202020204" pitchFamily="34" charset="0"/>
              <a:buNone/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pPr>
              <a:defRPr/>
            </a:pPr>
            <a:fld id="{77B158DA-8C32-411E-90D1-9E28AA583EC6}" type="slidenum">
              <a:rPr lang="en-US" altLang="ko-KR"/>
              <a:t>‹#›</a:t>
            </a:fld>
            <a:endParaRPr lang="en-US" altLang="ko-KR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algun Gothic" panose="020B0503020000020004" charset="-127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algun Gothic" panose="020B0503020000020004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0.wmf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2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29.wmf"/><Relationship Id="rId9" Type="http://schemas.openxmlformats.org/officeDocument/2006/relationships/image" Target="../media/image31.wmf"/><Relationship Id="rId14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8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.xml"/><Relationship Id="rId7" Type="http://schemas.openxmlformats.org/officeDocument/2006/relationships/image" Target="../media/image6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0.bin"/><Relationship Id="rId2" Type="http://schemas.openxmlformats.org/officeDocument/2006/relationships/tags" Target="../tags/tag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72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oleObject" Target="../embeddings/oleObject3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7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oleObject" Target="../embeddings/oleObject38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827088" y="2349500"/>
            <a:ext cx="7504112" cy="98742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n-US" sz="5300" b="1" dirty="0">
                <a:solidFill>
                  <a:schemeClr val="tx1"/>
                </a:solidFill>
                <a:latin typeface="+mj-ea"/>
                <a:ea typeface="+mj-ea"/>
              </a:rPr>
              <a:t>第三讲 线性回归</a:t>
            </a:r>
            <a:br>
              <a:rPr lang="en-US" altLang="zh-CN" sz="3600" b="1" dirty="0">
                <a:solidFill>
                  <a:schemeClr val="tx1"/>
                </a:solidFill>
                <a:latin typeface="+mj-ea"/>
                <a:ea typeface="+mj-ea"/>
              </a:rPr>
            </a:br>
            <a:endParaRPr lang="en-US" altLang="ko-KR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387" name="副标题 5"/>
          <p:cNvSpPr>
            <a:spLocks noGrp="1" noChangeArrowheads="1"/>
          </p:cNvSpPr>
          <p:nvPr/>
        </p:nvSpPr>
        <p:spPr bwMode="auto">
          <a:xfrm>
            <a:off x="1403350" y="4168308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1pPr>
            <a:lvl2pPr marL="742950" indent="-28575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2pPr>
            <a:lvl3pPr marL="11430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3pPr>
            <a:lvl4pPr marL="16002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4pPr>
            <a:lvl5pPr marL="20574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u="none" dirty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钟秀琴</a:t>
            </a:r>
            <a:endParaRPr lang="en-US" altLang="zh-CN" sz="2800" u="none" dirty="0">
              <a:solidFill>
                <a:schemeClr val="tx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u="none" dirty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电子科技大学 计算机学院</a:t>
            </a:r>
          </a:p>
        </p:txBody>
      </p:sp>
      <p:sp>
        <p:nvSpPr>
          <p:cNvPr id="16388" name="页脚占位符 3"/>
          <p:cNvSpPr>
            <a:spLocks noGrp="1" noChangeArrowheads="1"/>
          </p:cNvSpPr>
          <p:nvPr/>
        </p:nvSpPr>
        <p:spPr bwMode="auto">
          <a:xfrm>
            <a:off x="3124200" y="6303963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1pPr>
            <a:lvl2pPr marL="742950" indent="-28575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2pPr>
            <a:lvl3pPr marL="11430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3pPr>
            <a:lvl4pPr marL="16002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4pPr>
            <a:lvl5pPr marL="20574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2110F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1800" dirty="0">
                <a:solidFill>
                  <a:srgbClr val="2110F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年春季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430213" y="5589588"/>
            <a:ext cx="846296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1pPr>
            <a:lvl2pPr marL="742950" indent="-28575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2pPr>
            <a:lvl3pPr marL="11430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3pPr>
            <a:lvl4pPr marL="16002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4pPr>
            <a:lvl5pPr marL="20574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9pPr>
          </a:lstStyle>
          <a:p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*With thanks to Bishop, </a:t>
            </a:r>
            <a:r>
              <a:rPr lang="en-US" altLang="zh-CN" sz="1800" u="none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Zhihua</a:t>
            </a:r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u="none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Zhou</a:t>
            </a:r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, Sontag, Xing, </a:t>
            </a:r>
            <a:r>
              <a:rPr lang="en-US" altLang="zh-CN" sz="1800" u="none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Hauskrecht</a:t>
            </a:r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800" u="none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Urtasun</a:t>
            </a:r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zh-CN" sz="1800" u="none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Zemel</a:t>
            </a:r>
            <a:r>
              <a:rPr lang="en-US" altLang="zh-CN" sz="1800" u="none" dirty="0">
                <a:solidFill>
                  <a:schemeClr val="tx1"/>
                </a:solidFill>
                <a:latin typeface="Times New Roman" panose="02020603050405020304" pitchFamily="18" charset="0"/>
              </a:rPr>
              <a:t> for use of their figures and slides.</a:t>
            </a:r>
            <a:endParaRPr lang="zh-CN" altLang="en-US" sz="180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线性回归 </a:t>
            </a:r>
            <a:r>
              <a:rPr lang="en-US" altLang="zh-CN" sz="4000" b="1" dirty="0">
                <a:latin typeface="+mn-ea"/>
              </a:rPr>
              <a:t>-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06137"/>
          </a:xfrm>
        </p:spPr>
        <p:txBody>
          <a:bodyPr/>
          <a:lstStyle/>
          <a:p>
            <a:r>
              <a:rPr lang="zh-CN" altLang="en-US" sz="2400" b="1" dirty="0"/>
              <a:t>得到闭式（</a:t>
            </a:r>
            <a:r>
              <a:rPr lang="en-US" altLang="zh-CN" sz="2400" b="1" dirty="0"/>
              <a:t>closed-form</a:t>
            </a:r>
            <a:r>
              <a:rPr lang="zh-CN" altLang="en-US" sz="2400" b="1" dirty="0"/>
              <a:t>）解</a:t>
            </a:r>
            <a:endParaRPr lang="en-US" altLang="zh-CN" sz="2400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1000" b="1" dirty="0"/>
          </a:p>
          <a:p>
            <a:pPr marL="0" indent="0">
              <a:buNone/>
            </a:pPr>
            <a:r>
              <a:rPr lang="zh-CN" altLang="en-US" sz="2400" b="1" dirty="0"/>
              <a:t>      其中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36170" y="2020597"/>
          <a:ext cx="325278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79" name="Formula" r:id="rId3" imgW="1625600" imgH="787400" progId="Equation.Ribbit">
                  <p:embed/>
                </p:oleObj>
              </mc:Choice>
              <mc:Fallback>
                <p:oleObj name="Formula" r:id="rId3" imgW="1625600" imgH="78740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170" y="2020597"/>
                        <a:ext cx="3252787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907500" y="3871868"/>
          <a:ext cx="2520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80" name="Formula" r:id="rId5" imgW="1259840" imgH="341630" progId="Equation.Ribbit">
                  <p:embed/>
                </p:oleObj>
              </mc:Choice>
              <mc:Fallback>
                <p:oleObj name="Formula" r:id="rId5" imgW="1259840" imgH="34163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00" y="3871868"/>
                        <a:ext cx="2520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472978" y="5373216"/>
          <a:ext cx="1562529" cy="69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81" name="Formula" r:id="rId7" imgW="762000" imgH="341630" progId="Equation.Ribbit">
                  <p:embed/>
                </p:oleObj>
              </mc:Choice>
              <mc:Fallback>
                <p:oleObj name="Formula" r:id="rId7" imgW="762000" imgH="34163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978" y="5373216"/>
                        <a:ext cx="1562529" cy="690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10</a:t>
            </a:fld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给定数据集</a:t>
            </a:r>
            <a:endParaRPr lang="en-US" altLang="zh-CN" sz="2400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sz="1000" b="1" dirty="0"/>
          </a:p>
          <a:p>
            <a:r>
              <a:rPr lang="zh-CN" altLang="en-US" sz="2400" b="1" dirty="0"/>
              <a:t>多元线性回归目标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53170" y="1971283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1" name="Formula" r:id="rId3" imgW="2457450" imgH="177800" progId="Equation.Ribbit">
                  <p:embed/>
                </p:oleObj>
              </mc:Choice>
              <mc:Fallback>
                <p:oleObj name="Formula" r:id="rId3" imgW="2457450" imgH="17780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3170" y="1971283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90180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2" name="Formula" r:id="rId5" imgW="1397000" imgH="176530" progId="Equation.Ribbit">
                  <p:embed/>
                </p:oleObj>
              </mc:Choice>
              <mc:Fallback>
                <p:oleObj name="Formula" r:id="rId5" imgW="139700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180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960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3" name="Formula" r:id="rId7" imgW="417195" imgH="157480" progId="Equation.Ribbit">
                  <p:embed/>
                </p:oleObj>
              </mc:Choice>
              <mc:Fallback>
                <p:oleObj name="Formula" r:id="rId7" imgW="417195" imgH="15748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18123" y="4530667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4" name="Formula" r:id="rId9" imgW="1181100" imgH="186690" progId="Equation.Ribbit">
                  <p:embed/>
                </p:oleObj>
              </mc:Choice>
              <mc:Fallback>
                <p:oleObj name="Formula" r:id="rId9" imgW="1181100" imgH="18669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123" y="4530667"/>
                        <a:ext cx="233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011665" y="4529298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5" name="Formula" r:id="rId11" imgW="685800" imgH="176530" progId="Equation.Ribbit">
                  <p:embed/>
                </p:oleObj>
              </mc:Choice>
              <mc:Fallback>
                <p:oleObj name="Formula" r:id="rId11" imgW="685800" imgH="17653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1665" y="4529298"/>
                        <a:ext cx="13604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78386" y="4488110"/>
            <a:ext cx="8808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使得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11</a:t>
            </a:fld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多元线性回归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429103"/>
            <a:ext cx="8616950" cy="466419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把    和    吸收入向量形式                   ，数据集表示为</a:t>
            </a:r>
            <a:endParaRPr lang="en-US" altLang="zh-CN" sz="2400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b="1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236372" y="2468300"/>
          <a:ext cx="58166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5" name="Formula" r:id="rId3" imgW="2932430" imgH="1022350" progId="Equation.Ribbit">
                  <p:embed/>
                </p:oleObj>
              </mc:Choice>
              <mc:Fallback>
                <p:oleObj name="Formula" r:id="rId3" imgW="2932430" imgH="102235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372" y="2468300"/>
                        <a:ext cx="581660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010323" y="5022850"/>
          <a:ext cx="246538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6" name="Formula" r:id="rId5" imgW="1243330" imgH="176530" progId="Equation.Ribbit">
                  <p:embed/>
                </p:oleObj>
              </mc:Choice>
              <mc:Fallback>
                <p:oleObj name="Formula" r:id="rId5" imgW="1243330" imgH="176530" progId="Equation.Ribbit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323" y="5022850"/>
                        <a:ext cx="246538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83551" y="1552056"/>
          <a:ext cx="263525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7" name="Formula" r:id="rId7" imgW="131445" imgH="121285" progId="Equation.Ribbit">
                  <p:embed/>
                </p:oleObj>
              </mc:Choice>
              <mc:Fallback>
                <p:oleObj name="Formula" r:id="rId7" imgW="131445" imgH="121285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551" y="1552056"/>
                        <a:ext cx="263525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39393" y="1495809"/>
          <a:ext cx="1365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8" name="Formula" r:id="rId9" imgW="68580" imgH="157480" progId="Equation.Ribbit">
                  <p:embed/>
                </p:oleObj>
              </mc:Choice>
              <mc:Fallback>
                <p:oleObj name="Formula" r:id="rId9" imgW="68580" imgH="1574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393" y="1495809"/>
                        <a:ext cx="1365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995936" y="1501111"/>
          <a:ext cx="1403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09" name="Formula" r:id="rId11" imgW="701040" imgH="176530" progId="Equation.Ribbit">
                  <p:embed/>
                </p:oleObj>
              </mc:Choice>
              <mc:Fallback>
                <p:oleObj name="Formula" r:id="rId11" imgW="701040" imgH="17653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1501111"/>
                        <a:ext cx="14033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12</a:t>
            </a:fld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/>
          <p:cNvSpPr txBox="1"/>
          <p:nvPr/>
        </p:nvSpPr>
        <p:spPr>
          <a:xfrm>
            <a:off x="612028" y="5004323"/>
            <a:ext cx="514318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none" dirty="0"/>
              <a:t>令上式为零可得    最优解的闭式解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87813" y="5046422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69" name="Formula" r:id="rId3" imgW="981075" imgH="1200150" progId="Equation.Ribbit">
                  <p:embed/>
                </p:oleObj>
              </mc:Choice>
              <mc:Fallback>
                <p:oleObj name="Formula" r:id="rId3" imgW="981075" imgH="1200150" progId="Equation.Ribbit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813" y="5046422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395413" y="325507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0" name="Formula" r:id="rId5" imgW="981075" imgH="1200150" progId="Equation.Ribbit">
                  <p:embed/>
                </p:oleObj>
              </mc:Choice>
              <mc:Fallback>
                <p:oleObj name="Formula" r:id="rId5" imgW="981075" imgH="1200150" progId="Equation.Ribbit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413" y="3255075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多元线性回归 </a:t>
            </a:r>
            <a:r>
              <a:rPr lang="en-US" altLang="zh-CN" sz="4000" b="1" dirty="0">
                <a:latin typeface="+mn-ea"/>
              </a:rPr>
              <a:t>-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最小二乘法</a:t>
            </a:r>
          </a:p>
        </p:txBody>
      </p:sp>
      <p:sp>
        <p:nvSpPr>
          <p:cNvPr id="8" name="内容占位符 4"/>
          <p:cNvSpPr txBox="1"/>
          <p:nvPr/>
        </p:nvSpPr>
        <p:spPr>
          <a:xfrm>
            <a:off x="491554" y="1417638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4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u="none" dirty="0"/>
              <a:t>最小二乘法（</a:t>
            </a:r>
            <a:r>
              <a:rPr lang="en-US" altLang="zh-CN" u="none" dirty="0"/>
              <a:t>least square method</a:t>
            </a:r>
            <a:r>
              <a:rPr lang="en-US" u="none" dirty="0"/>
              <a:t>）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48405" y="2319648"/>
          <a:ext cx="467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1" name="Formula" r:id="rId6" imgW="2336800" imgH="281940" progId="Equation.Ribbit">
                  <p:embed/>
                </p:oleObj>
              </mc:Choice>
              <mc:Fallback>
                <p:oleObj name="Formula" r:id="rId6" imgW="2336800" imgH="28194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405" y="2319648"/>
                        <a:ext cx="467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52450" y="3215153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2" name="Formula" r:id="rId8" imgW="1816100" imgH="205740" progId="Equation.Ribbit">
                  <p:embed/>
                </p:oleObj>
              </mc:Choice>
              <mc:Fallback>
                <p:oleObj name="Formula" r:id="rId8" imgW="1816100" imgH="205740" progId="Equation.Ribbit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450" y="3215153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11992" y="4149355"/>
          <a:ext cx="2943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3" name="Formula" r:id="rId10" imgW="1471930" imgH="342900" progId="Equation.Ribbit">
                  <p:embed/>
                </p:oleObj>
              </mc:Choice>
              <mc:Fallback>
                <p:oleObj name="Formula" r:id="rId10" imgW="1471930" imgH="342900" progId="Equation.Ribbit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992" y="4149355"/>
                        <a:ext cx="29432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2028" y="3212976"/>
            <a:ext cx="8808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none" dirty="0"/>
              <a:t>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04294" y="3221443"/>
            <a:ext cx="22661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u="none" dirty="0"/>
              <a:t>，对   求导得到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743" y="2309805"/>
            <a:ext cx="2971800" cy="438150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751338" y="5549490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74" name="Formula" r:id="rId13" imgW="1351280" imgH="233680" progId="Equation.Ribbit">
                  <p:embed/>
                </p:oleObj>
              </mc:Choice>
              <mc:Fallback>
                <p:oleObj name="Formula" r:id="rId13" imgW="1351280" imgH="23368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338" y="5549490"/>
                        <a:ext cx="2679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4036391" y="6016812"/>
            <a:ext cx="69215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solidFill>
                  <a:srgbClr val="FF0000"/>
                </a:solidFill>
              </a:rPr>
              <a:t>伪逆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707904" y="6007968"/>
            <a:ext cx="1296144" cy="6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多元线性回归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满秩讨论</a:t>
            </a:r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357298"/>
            <a:ext cx="7399937" cy="319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05156" name="Object 4"/>
          <p:cNvGraphicFramePr>
            <a:graphicFrameLocks noChangeAspect="1"/>
          </p:cNvGraphicFramePr>
          <p:nvPr/>
        </p:nvGraphicFramePr>
        <p:xfrm>
          <a:off x="1142976" y="4857760"/>
          <a:ext cx="685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Formula" r:id="rId4" imgW="2600325" imgH="1314450" progId="">
                  <p:embed/>
                </p:oleObj>
              </mc:Choice>
              <mc:Fallback>
                <p:oleObj name="Formula" r:id="rId4" imgW="2600325" imgH="1314450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2976" y="4857760"/>
                        <a:ext cx="685800" cy="342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804810" y="467953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</a:rPr>
              <a:t>不是满秩矩阵：</a:t>
            </a:r>
            <a:endParaRPr lang="en-US" altLang="zh-CN" sz="2400" u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zh-CN" altLang="en-US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奇异值分解（</a:t>
            </a:r>
            <a:r>
              <a:rPr lang="en-US" altLang="zh-CN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SVD</a:t>
            </a:r>
            <a:r>
              <a:rPr lang="zh-CN" altLang="en-US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400" u="none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zh-CN" altLang="en-US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引入正则化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35255"/>
            <a:ext cx="8229600" cy="1143000"/>
          </a:xfrm>
        </p:spPr>
        <p:txBody>
          <a:bodyPr/>
          <a:lstStyle/>
          <a:p>
            <a:r>
              <a:rPr lang="zh-CN" altLang="en-US" sz="2400" b="1" dirty="0">
                <a:latin typeface="+mn-ea"/>
                <a:ea typeface="+mn-ea"/>
              </a:rPr>
              <a:t>并不是所有的函数都能通过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输入变量直接线性</a:t>
            </a:r>
            <a:r>
              <a:rPr lang="zh-CN" altLang="en-US" sz="2400" b="1" dirty="0">
                <a:latin typeface="+mn-ea"/>
                <a:ea typeface="+mn-ea"/>
              </a:rPr>
              <a:t>地近似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>
                <a:latin typeface="+mn-ea"/>
                <a:ea typeface="+mn-ea"/>
              </a:rPr>
              <a:t>15</a:t>
            </a:fld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5232" y="3441771"/>
            <a:ext cx="785921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</a:rPr>
              <a:t>这样的情况下，我们需要采用输入变量的多项式或其它项来拟合函数，这样还是线性回归吗？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54"/>
          <a:stretch>
            <a:fillRect/>
          </a:stretch>
        </p:blipFill>
        <p:spPr bwMode="auto">
          <a:xfrm>
            <a:off x="1835696" y="2061425"/>
            <a:ext cx="4991100" cy="82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27584" y="4911551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latin typeface="+mn-ea"/>
                <a:ea typeface="+mn-ea"/>
              </a:rPr>
              <a:t>是的，只要对于</a:t>
            </a:r>
            <a:r>
              <a:rPr lang="zh-CN" altLang="en-US" sz="2400" u="none" dirty="0">
                <a:solidFill>
                  <a:srgbClr val="FF0000"/>
                </a:solidFill>
                <a:latin typeface="+mn-ea"/>
                <a:ea typeface="+mn-ea"/>
              </a:rPr>
              <a:t>系数</a:t>
            </a:r>
            <a:r>
              <a:rPr lang="en-US" altLang="zh-CN" sz="2400" u="none" dirty="0">
                <a:solidFill>
                  <a:srgbClr val="FF0000"/>
                </a:solidFill>
                <a:latin typeface="+mn-ea"/>
                <a:ea typeface="+mn-ea"/>
              </a:rPr>
              <a:t>w</a:t>
            </a:r>
            <a:r>
              <a:rPr lang="zh-CN" altLang="en-US" sz="2400" u="none" dirty="0">
                <a:latin typeface="+mn-ea"/>
                <a:ea typeface="+mn-ea"/>
              </a:rPr>
              <a:t>是线性的就仍然是线性回归问题。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在一些应用中，我们对原始数据变量进行一些预处理或特征提取。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比如原始变量为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，特征可以表示为基函数的形式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l-GR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φ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(x)}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通过采用基函数，我们使得线性模型可以是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输入变量的非线性函数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fld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扩展模型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357298"/>
            <a:ext cx="8715436" cy="4525963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将输⼊变量的固定的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⾮线性函数</a:t>
            </a:r>
            <a:r>
              <a:rPr lang="zh-CN" altLang="en-US" b="1" dirty="0">
                <a:latin typeface="+mn-ea"/>
                <a:ea typeface="+mn-ea"/>
              </a:rPr>
              <a:t>进⾏线性组合</a:t>
            </a:r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790" y="1959798"/>
            <a:ext cx="39624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428728" y="328612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基函数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basis function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矩形 5"/>
          <p:cNvSpPr/>
          <p:nvPr/>
        </p:nvSpPr>
        <p:spPr>
          <a:xfrm>
            <a:off x="642910" y="392906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模型中的参数总数为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4444630"/>
            <a:ext cx="44767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8215" y="5715016"/>
            <a:ext cx="27336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71487" y="5715016"/>
            <a:ext cx="26289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3093" y="3286124"/>
            <a:ext cx="7429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基函数的选择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1472" y="2000240"/>
            <a:ext cx="8229600" cy="2357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）多项式基函数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）“高斯”基函数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基函数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多项式曲线拟合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8196" y="3527305"/>
            <a:ext cx="8229600" cy="2643206"/>
          </a:xfrm>
        </p:spPr>
        <p:txBody>
          <a:bodyPr/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是多项式的阶数（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order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</a:t>
            </a:r>
            <a:endParaRPr lang="en-US" altLang="zh-CN" sz="28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30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表⽰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次幂，</a:t>
            </a:r>
            <a:endParaRPr lang="en-US" altLang="zh-CN" sz="28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多项式系数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整体记作向量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多项式函数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x,w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的⼀个</a:t>
            </a:r>
            <a:r>
              <a:rPr lang="zh-CN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⾮线性函数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8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系数</a:t>
            </a:r>
            <a:r>
              <a:rPr lang="en-US" altLang="zh-CN" sz="2800" b="1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的⼀个</a:t>
            </a:r>
            <a:r>
              <a:rPr lang="zh-CN" altLang="en-US" sz="2800" b="1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线性函数</a:t>
            </a:r>
            <a:r>
              <a:rPr lang="zh-CN" altLang="en-US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405" y="2262745"/>
            <a:ext cx="738424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91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571480"/>
            <a:ext cx="2428860" cy="176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线性回归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最大似然与最小平方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正则化最小平方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偏置</a:t>
            </a:r>
            <a:r>
              <a:rPr lang="en-US" altLang="zh-CN" b="1" noProof="1">
                <a:latin typeface="+mn-ea"/>
                <a:ea typeface="+mn-ea"/>
              </a:rPr>
              <a:t>-</a:t>
            </a:r>
            <a:r>
              <a:rPr lang="zh-CN" altLang="en-US" b="1" noProof="1">
                <a:latin typeface="+mn-ea"/>
                <a:ea typeface="+mn-ea"/>
              </a:rPr>
              <a:t>方差分解</a:t>
            </a:r>
            <a:endParaRPr lang="en-US" altLang="zh-CN" b="1" noProof="1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贝叶斯线性回归</a:t>
            </a:r>
            <a:endParaRPr lang="en-US" altLang="zh-CN" b="1" noProof="1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435280" cy="1143000"/>
          </a:xfrm>
        </p:spPr>
        <p:txBody>
          <a:bodyPr/>
          <a:lstStyle/>
          <a:p>
            <a:r>
              <a:rPr lang="zh-CN" altLang="en-US" b="1" dirty="0"/>
              <a:t>1）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多项式基函数</a:t>
            </a:r>
          </a:p>
        </p:txBody>
      </p:sp>
      <p:pic>
        <p:nvPicPr>
          <p:cNvPr id="31777" name="Picture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786058"/>
            <a:ext cx="323748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1428736"/>
            <a:ext cx="6895833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4071942"/>
            <a:ext cx="13716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）“高斯”基函数</a:t>
            </a:r>
          </a:p>
        </p:txBody>
      </p:sp>
      <p:pic>
        <p:nvPicPr>
          <p:cNvPr id="33810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214422"/>
            <a:ext cx="2786082" cy="260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11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928802"/>
            <a:ext cx="4766734" cy="114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2910" y="3929066"/>
            <a:ext cx="8229600" cy="15716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28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μ</a:t>
            </a:r>
            <a:r>
              <a:rPr lang="en-US" altLang="zh-CN" sz="2800" b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控制了基函数在输⼊空间中的位置，</a:t>
            </a: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控制了基函数的空间⼤⼩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sigmoid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基函数</a:t>
            </a:r>
          </a:p>
        </p:txBody>
      </p:sp>
      <p:graphicFrame>
        <p:nvGraphicFramePr>
          <p:cNvPr id="34819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642910" y="1571612"/>
          <a:ext cx="7786742" cy="422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r:id="rId3" imgW="6477000" imgH="3514725" progId="PBrush">
                  <p:embed/>
                </p:oleObj>
              </mc:Choice>
              <mc:Fallback>
                <p:oleObj r:id="rId3" imgW="6477000" imgH="3514725" progId="PBrush">
                  <p:embed/>
                  <p:pic>
                    <p:nvPicPr>
                      <p:cNvPr id="0" name="图片 2048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10" y="1571612"/>
                        <a:ext cx="7786742" cy="42246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线性回归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最大似然与最小平方</a:t>
            </a:r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正则化最小平方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偏置</a:t>
            </a:r>
            <a:r>
              <a:rPr lang="en-US" altLang="zh-CN" b="1" noProof="1">
                <a:latin typeface="+mn-ea"/>
                <a:ea typeface="+mn-ea"/>
              </a:rPr>
              <a:t>-</a:t>
            </a:r>
            <a:r>
              <a:rPr lang="zh-CN" altLang="en-US" b="1" noProof="1">
                <a:latin typeface="+mn-ea"/>
                <a:ea typeface="+mn-ea"/>
              </a:rPr>
              <a:t>方差分解</a:t>
            </a:r>
            <a:endParaRPr lang="en-US" altLang="zh-CN" b="1" noProof="1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贝叶斯线性回归</a:t>
            </a:r>
            <a:endParaRPr lang="en-US" altLang="zh-CN" b="1" noProof="1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78069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最⼤似然与最⼩平⽅ </a:t>
            </a:r>
            <a:endParaRPr lang="en-GB" altLang="zh-CN" b="1" dirty="0"/>
          </a:p>
        </p:txBody>
      </p:sp>
      <p:sp>
        <p:nvSpPr>
          <p:cNvPr id="30725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fld id="{C46EF442-29E7-487B-890A-FBC2FBAFDE2F}" type="slidenum">
              <a:rPr altLang="zh-CN" smtClean="0"/>
              <a:t>24</a:t>
            </a:fld>
            <a:endParaRPr lang="zh-CN" altLang="zh-CN"/>
          </a:p>
        </p:txBody>
      </p:sp>
      <p:pic>
        <p:nvPicPr>
          <p:cNvPr id="30726" name="Picture 1" descr="C:\Users\Mis_Liu\AppData\Roaming\Tencent\Users\79190152\QQ\WinTemp\RichOle\4~8FY$13``8KT4})$TJL(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3851" y="5812813"/>
            <a:ext cx="6481812" cy="104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0" y="5749864"/>
            <a:ext cx="8994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432FF"/>
                </a:solidFill>
                <a:cs typeface="Times New Roman" panose="02020603050405020304" pitchFamily="18" charset="0"/>
              </a:rPr>
              <a:t>分布的均值为</a:t>
            </a:r>
            <a:r>
              <a:rPr lang="en-US" altLang="zh-CN" sz="2000" dirty="0">
                <a:solidFill>
                  <a:srgbClr val="0432FF"/>
                </a:solidFill>
                <a:cs typeface="Times New Roman" panose="02020603050405020304" pitchFamily="18" charset="0"/>
              </a:rPr>
              <a:t>y(x, w)</a:t>
            </a:r>
            <a:endParaRPr lang="zh-CN" altLang="en-US" sz="2000" dirty="0">
              <a:solidFill>
                <a:srgbClr val="0432FF"/>
              </a:solidFill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256" y="1428736"/>
            <a:ext cx="2121378" cy="405304"/>
          </a:xfrm>
          <a:prstGeom prst="rect">
            <a:avLst/>
          </a:prstGeom>
        </p:spPr>
      </p:pic>
      <p:sp>
        <p:nvSpPr>
          <p:cNvPr id="11" name="文本框 15"/>
          <p:cNvSpPr txBox="1"/>
          <p:nvPr/>
        </p:nvSpPr>
        <p:spPr>
          <a:xfrm>
            <a:off x="7000860" y="928670"/>
            <a:ext cx="2143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none" dirty="0">
                <a:solidFill>
                  <a:srgbClr val="FF0000"/>
                </a:solidFill>
              </a:rPr>
              <a:t>噪声</a:t>
            </a:r>
            <a:r>
              <a:rPr lang="en-US" altLang="zh-CN" sz="1600" u="none" dirty="0">
                <a:solidFill>
                  <a:srgbClr val="FF0000"/>
                </a:solidFill>
              </a:rPr>
              <a:t>(</a:t>
            </a:r>
            <a:r>
              <a:rPr lang="en-US" altLang="zh-CN" sz="1600" u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ϵ</a:t>
            </a:r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是⼀个零均值的⾼斯随机变量</a:t>
            </a:r>
            <a:r>
              <a:rPr lang="en-US" altLang="zh-CN" sz="1600" u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844" y="1000108"/>
            <a:ext cx="645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none" dirty="0">
                <a:solidFill>
                  <a:schemeClr val="tx1"/>
                </a:solidFill>
              </a:rPr>
              <a:t>给定</a:t>
            </a:r>
            <a:r>
              <a:rPr lang="en-US" altLang="zh-CN" u="none" dirty="0">
                <a:solidFill>
                  <a:schemeClr val="tx1"/>
                </a:solidFill>
              </a:rPr>
              <a:t>x</a:t>
            </a:r>
            <a:r>
              <a:rPr lang="zh-CN" altLang="en-US" u="none" dirty="0">
                <a:solidFill>
                  <a:schemeClr val="tx1"/>
                </a:solidFill>
              </a:rPr>
              <a:t>的条件下</a:t>
            </a:r>
            <a:r>
              <a:rPr lang="en-US" altLang="zh-CN" u="none" dirty="0">
                <a:solidFill>
                  <a:schemeClr val="tx1"/>
                </a:solidFill>
              </a:rPr>
              <a:t>t</a:t>
            </a:r>
            <a:r>
              <a:rPr lang="zh-CN" altLang="en-US" u="none" dirty="0">
                <a:solidFill>
                  <a:schemeClr val="tx1"/>
                </a:solidFill>
              </a:rPr>
              <a:t>的⾼斯条件概率分布 </a:t>
            </a:r>
          </a:p>
        </p:txBody>
      </p:sp>
      <p:pic>
        <p:nvPicPr>
          <p:cNvPr id="28979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37789"/>
            <a:ext cx="9144000" cy="382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2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1331078"/>
            <a:ext cx="4554218" cy="61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最⼤似然</a:t>
            </a:r>
            <a:endParaRPr lang="zh-CN" altLang="en-US" dirty="0"/>
          </a:p>
        </p:txBody>
      </p:sp>
      <p:pic>
        <p:nvPicPr>
          <p:cNvPr id="370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143248"/>
            <a:ext cx="6534167" cy="1318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642910" y="2428868"/>
            <a:ext cx="5786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把⽬标向量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u="none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u="none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组成⼀个列向量</a:t>
            </a:r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，记作</a:t>
            </a:r>
            <a:r>
              <a:rPr lang="en-US" altLang="zh-CN" sz="2400" u="none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u="none" dirty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706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500174"/>
            <a:ext cx="2919407" cy="48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069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571612"/>
            <a:ext cx="3071834" cy="49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最⼤似然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810" y="1755501"/>
            <a:ext cx="4752975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4810" y="2967344"/>
            <a:ext cx="5651500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4810" y="4788402"/>
            <a:ext cx="4248150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9" name="TextBox 9"/>
          <p:cNvSpPr txBox="1">
            <a:spLocks noChangeArrowheads="1"/>
          </p:cNvSpPr>
          <p:nvPr/>
        </p:nvSpPr>
        <p:spPr bwMode="auto">
          <a:xfrm>
            <a:off x="1089773" y="2044426"/>
            <a:ext cx="72072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en-US" altLang="zh-CN" u="none">
                <a:solidFill>
                  <a:srgbClr val="2110FC"/>
                </a:solidFill>
              </a:rPr>
              <a:t>max</a:t>
            </a:r>
            <a:endParaRPr lang="zh-CN" altLang="en-US" u="none">
              <a:solidFill>
                <a:srgbClr val="2110FC"/>
              </a:solidFill>
            </a:endParaRPr>
          </a:p>
        </p:txBody>
      </p:sp>
      <p:sp>
        <p:nvSpPr>
          <p:cNvPr id="61450" name="TextBox 10"/>
          <p:cNvSpPr txBox="1">
            <a:spLocks noChangeArrowheads="1"/>
          </p:cNvSpPr>
          <p:nvPr/>
        </p:nvSpPr>
        <p:spPr bwMode="auto">
          <a:xfrm>
            <a:off x="1089773" y="3327707"/>
            <a:ext cx="72072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en-US" altLang="zh-CN" u="none" dirty="0">
                <a:solidFill>
                  <a:srgbClr val="2110FC"/>
                </a:solidFill>
              </a:rPr>
              <a:t>max</a:t>
            </a:r>
            <a:endParaRPr lang="zh-CN" altLang="en-US" u="none" dirty="0">
              <a:solidFill>
                <a:srgbClr val="2110FC"/>
              </a:solidFill>
            </a:endParaRPr>
          </a:p>
        </p:txBody>
      </p:sp>
      <p:sp>
        <p:nvSpPr>
          <p:cNvPr id="61451" name="TextBox 11"/>
          <p:cNvSpPr txBox="1">
            <a:spLocks noChangeArrowheads="1"/>
          </p:cNvSpPr>
          <p:nvPr/>
        </p:nvSpPr>
        <p:spPr bwMode="auto">
          <a:xfrm>
            <a:off x="1161210" y="5085830"/>
            <a:ext cx="655638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en-US" altLang="zh-CN" u="none" dirty="0">
                <a:solidFill>
                  <a:srgbClr val="2110FC"/>
                </a:solidFill>
              </a:rPr>
              <a:t>min</a:t>
            </a:r>
            <a:endParaRPr lang="zh-CN" altLang="en-US" u="none" dirty="0">
              <a:solidFill>
                <a:srgbClr val="2110FC"/>
              </a:solidFill>
            </a:endParaRPr>
          </a:p>
        </p:txBody>
      </p:sp>
      <p:sp>
        <p:nvSpPr>
          <p:cNvPr id="61452" name="TextBox 12"/>
          <p:cNvSpPr txBox="1">
            <a:spLocks noChangeArrowheads="1"/>
          </p:cNvSpPr>
          <p:nvPr/>
        </p:nvSpPr>
        <p:spPr bwMode="auto">
          <a:xfrm>
            <a:off x="1012846" y="2444476"/>
            <a:ext cx="119135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en-US" altLang="zh-CN" u="none" dirty="0">
                <a:solidFill>
                  <a:srgbClr val="2110FC"/>
                </a:solidFill>
              </a:rPr>
              <a:t>(</a:t>
            </a:r>
            <a:r>
              <a:rPr lang="en-US" altLang="zh-CN" u="none" dirty="0" err="1">
                <a:solidFill>
                  <a:srgbClr val="2110FC"/>
                </a:solidFill>
              </a:rPr>
              <a:t>w.r.t</a:t>
            </a:r>
            <a:r>
              <a:rPr lang="en-US" altLang="zh-CN" u="none" dirty="0">
                <a:solidFill>
                  <a:srgbClr val="2110FC"/>
                </a:solidFill>
              </a:rPr>
              <a:t> w)</a:t>
            </a:r>
            <a:endParaRPr lang="zh-CN" altLang="en-US" u="none" dirty="0">
              <a:solidFill>
                <a:srgbClr val="2110F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8490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计算梯度，并使它等于零</a:t>
            </a:r>
            <a:endParaRPr lang="en-GB" sz="2800" b="1" dirty="0"/>
          </a:p>
          <a:p>
            <a:pPr marL="0" indent="0">
              <a:buNone/>
            </a:pPr>
            <a:endParaRPr lang="en-GB" sz="2800" b="1" dirty="0"/>
          </a:p>
          <a:p>
            <a:pPr marL="0" indent="0">
              <a:spcBef>
                <a:spcPts val="1800"/>
              </a:spcBef>
              <a:buNone/>
            </a:pPr>
            <a:endParaRPr lang="en-GB" sz="1200" b="1" dirty="0"/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800" b="1" dirty="0"/>
              <a:t>求解</a:t>
            </a:r>
            <a:r>
              <a:rPr lang="en-GB" sz="2800" b="1" dirty="0"/>
              <a:t>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zh-CN" altLang="en-US" sz="2800" b="1" dirty="0"/>
              <a:t>得到：</a:t>
            </a:r>
            <a:r>
              <a:rPr lang="en-GB" sz="2800" b="1" dirty="0"/>
              <a:t> </a:t>
            </a:r>
          </a:p>
          <a:p>
            <a:pPr marL="0" indent="0">
              <a:buNone/>
            </a:pPr>
            <a:r>
              <a:rPr lang="en-GB" sz="2800" b="1" dirty="0"/>
              <a:t>                        </a:t>
            </a:r>
          </a:p>
          <a:p>
            <a:pPr marL="0" indent="0">
              <a:buNone/>
            </a:pPr>
            <a:r>
              <a:rPr lang="zh-CN" altLang="en-US" sz="2800" b="1" dirty="0"/>
              <a:t>其中</a:t>
            </a:r>
            <a:endParaRPr lang="en-GB" sz="28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0034" y="0"/>
            <a:ext cx="8435280" cy="114300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的解</a:t>
            </a:r>
            <a:endParaRPr lang="en-GB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43927" y="2286802"/>
            <a:ext cx="6652871" cy="856446"/>
          </a:xfrm>
          <a:prstGeom prst="rect">
            <a:avLst/>
          </a:prstGeom>
          <a:noFill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2935" y="3752854"/>
            <a:ext cx="2634241" cy="553413"/>
          </a:xfrm>
          <a:prstGeom prst="rect">
            <a:avLst/>
          </a:prstGeom>
          <a:noFill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1702" y="4768152"/>
            <a:ext cx="5233426" cy="1395986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 rot="16200000">
            <a:off x="4893471" y="2966353"/>
            <a:ext cx="142876" cy="1500198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500825" y="3423681"/>
            <a:ext cx="1095511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0" u="none" dirty="0">
                <a:solidFill>
                  <a:schemeClr val="tx1"/>
                </a:solidFill>
                <a:latin typeface="+mn-lt"/>
              </a:rPr>
              <a:t>伪逆</a:t>
            </a:r>
            <a:r>
              <a:rPr lang="en-GB" sz="1600" u="none" dirty="0">
                <a:solidFill>
                  <a:schemeClr val="tx1"/>
                </a:solidFill>
                <a:latin typeface="+mn-lt"/>
              </a:rPr>
              <a:t>    </a:t>
            </a: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076951" y="3450016"/>
            <a:ext cx="295343" cy="221361"/>
          </a:xfrm>
          <a:prstGeom prst="rect">
            <a:avLst/>
          </a:prstGeom>
          <a:noFill/>
          <a:effectLst/>
        </p:spPr>
      </p:pic>
      <p:cxnSp>
        <p:nvCxnSpPr>
          <p:cNvPr id="23" name="Elbow Connector 22"/>
          <p:cNvCxnSpPr/>
          <p:nvPr/>
        </p:nvCxnSpPr>
        <p:spPr>
          <a:xfrm flipV="1">
            <a:off x="4969897" y="3429000"/>
            <a:ext cx="1455515" cy="163050"/>
          </a:xfrm>
          <a:prstGeom prst="bentConnector3">
            <a:avLst>
              <a:gd name="adj1" fmla="val -338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141" y="50327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u="none" dirty="0">
                <a:solidFill>
                  <a:srgbClr val="2110FC"/>
                </a:solidFill>
                <a:latin typeface="+mn-lt"/>
              </a:rPr>
              <a:t>Design Matrix</a:t>
            </a:r>
          </a:p>
          <a:p>
            <a:r>
              <a:rPr lang="zh-CN" altLang="en-US" sz="1800" u="none" dirty="0">
                <a:solidFill>
                  <a:srgbClr val="2110FC"/>
                </a:solidFill>
                <a:latin typeface="+mn-lt"/>
              </a:rPr>
              <a:t>设计矩阵</a:t>
            </a:r>
          </a:p>
        </p:txBody>
      </p:sp>
      <p:sp>
        <p:nvSpPr>
          <p:cNvPr id="15" name="矩形 14"/>
          <p:cNvSpPr/>
          <p:nvPr/>
        </p:nvSpPr>
        <p:spPr>
          <a:xfrm>
            <a:off x="6084168" y="4025448"/>
            <a:ext cx="3047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u="none" dirty="0">
                <a:solidFill>
                  <a:schemeClr val="tx1"/>
                </a:solidFill>
                <a:latin typeface="+mn-ea"/>
                <a:ea typeface="+mn-ea"/>
              </a:rPr>
              <a:t>伪逆矩阵是逆矩阵的广义形式</a:t>
            </a:r>
          </a:p>
        </p:txBody>
      </p:sp>
      <p:sp>
        <p:nvSpPr>
          <p:cNvPr id="18" name="文本框 1"/>
          <p:cNvSpPr txBox="1"/>
          <p:nvPr/>
        </p:nvSpPr>
        <p:spPr>
          <a:xfrm>
            <a:off x="1544018" y="3845143"/>
            <a:ext cx="138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u="none" dirty="0">
                <a:solidFill>
                  <a:srgbClr val="2110FC"/>
                </a:solidFill>
                <a:latin typeface="+mn-lt"/>
              </a:rPr>
              <a:t>最大似然解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27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DC1979-A1E4-4817-80C7-491806C9BA92}"/>
              </a:ext>
            </a:extLst>
          </p:cNvPr>
          <p:cNvSpPr txBox="1"/>
          <p:nvPr/>
        </p:nvSpPr>
        <p:spPr>
          <a:xfrm>
            <a:off x="6597718" y="5861652"/>
            <a:ext cx="90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N×M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偏置参数w</a:t>
            </a:r>
            <a:r>
              <a:rPr lang="zh-CN" altLang="en-US" b="1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2083" name="Picture 9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30250"/>
            <a:ext cx="834285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785786" y="5072074"/>
            <a:ext cx="6929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偏置</a:t>
            </a:r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u="none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补偿了⽬标值的平均值（在训练集上的）与基函数的值的平均值的加权求和之间的差。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噪声精度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β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3026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571612"/>
            <a:ext cx="5472103" cy="135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571604" y="3357562"/>
            <a:ext cx="6000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噪声精度的倒数由⽬标值在回归函数周围的残留⽅差（</a:t>
            </a:r>
            <a:r>
              <a:rPr lang="en-US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residual variance）</a:t>
            </a: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给出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线性回归</a:t>
            </a:r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最大似然与最小平方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正则化最小平方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偏置</a:t>
            </a:r>
            <a:r>
              <a:rPr lang="en-US" altLang="zh-CN" b="1" noProof="1">
                <a:latin typeface="+mn-ea"/>
                <a:ea typeface="+mn-ea"/>
              </a:rPr>
              <a:t>-</a:t>
            </a:r>
            <a:r>
              <a:rPr lang="zh-CN" altLang="en-US" b="1" noProof="1">
                <a:latin typeface="+mn-ea"/>
                <a:ea typeface="+mn-ea"/>
              </a:rPr>
              <a:t>方差分解</a:t>
            </a:r>
            <a:endParaRPr lang="en-US" altLang="zh-CN" b="1" noProof="1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贝叶斯线性回归</a:t>
            </a:r>
            <a:endParaRPr lang="en-US" altLang="zh-CN" b="1" noProof="1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线性回归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最大似然与最小平方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正则化最小平方</a:t>
            </a:r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偏置方差分解</a:t>
            </a:r>
            <a:endParaRPr lang="en-US" altLang="zh-CN" b="1" noProof="1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贝叶斯线性回归</a:t>
            </a:r>
            <a:endParaRPr lang="en-US" altLang="zh-CN" b="1" noProof="1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正则化最小平方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+mn-ea"/>
                <a:ea typeface="+mn-ea"/>
              </a:rPr>
              <a:t>为误差函数添加正则化项的思想来控制过拟合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6508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458198"/>
            <a:ext cx="2924169" cy="589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857224" y="3357562"/>
            <a:ext cx="6572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是正则化系数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，控制</a:t>
            </a: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数据相关的误差</a:t>
            </a:r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i="1" u="none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正则化项</a:t>
            </a:r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i="1" u="none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的相对重要性 </a:t>
            </a:r>
          </a:p>
        </p:txBody>
      </p:sp>
      <p:sp>
        <p:nvSpPr>
          <p:cNvPr id="8" name="矩形 7"/>
          <p:cNvSpPr/>
          <p:nvPr/>
        </p:nvSpPr>
        <p:spPr>
          <a:xfrm>
            <a:off x="928662" y="45005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平⽅和误差函数 </a:t>
            </a:r>
          </a:p>
        </p:txBody>
      </p:sp>
      <p:pic>
        <p:nvPicPr>
          <p:cNvPr id="10650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5072074"/>
            <a:ext cx="4271970" cy="9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 noChangeArrowheads="1"/>
          </p:cNvSpPr>
          <p:nvPr>
            <p:ph type="title"/>
          </p:nvPr>
        </p:nvSpPr>
        <p:spPr>
          <a:xfrm>
            <a:off x="0" y="197768"/>
            <a:ext cx="91440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最简单正则化项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4000" b="1" dirty="0"/>
              <a:t>权值衰减</a:t>
            </a:r>
            <a:r>
              <a:rPr lang="en-US" altLang="zh-CN" sz="4000" b="1" dirty="0"/>
              <a:t>(weight decay)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7562" name="Picture 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1" y="1815207"/>
            <a:ext cx="2863220" cy="78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648072" y="2673603"/>
            <a:ext cx="45720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</a:rPr>
              <a:t>总误差函数 </a:t>
            </a:r>
          </a:p>
        </p:txBody>
      </p:sp>
      <p:pic>
        <p:nvPicPr>
          <p:cNvPr id="107563" name="Picture 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583" y="3137625"/>
            <a:ext cx="4894721" cy="1125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754926" y="5301565"/>
            <a:ext cx="64117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权值衰减法：把参数的值向零的方向收缩 </a:t>
            </a:r>
            <a:r>
              <a:rPr lang="en-US" altLang="en-US" sz="24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2636912" y="4358334"/>
            <a:ext cx="516632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岭回归、山脊回归（</a:t>
            </a:r>
            <a:r>
              <a:rPr lang="en-US" altLang="zh-CN" u="non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Ridge Regression</a:t>
            </a:r>
            <a:r>
              <a:rPr lang="zh-CN" altLang="en-US" u="non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u="none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32</a:t>
            </a:fld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753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岭回归的闭式解</a:t>
            </a:r>
          </a:p>
        </p:txBody>
      </p:sp>
      <p:pic>
        <p:nvPicPr>
          <p:cNvPr id="5" name="Picture 4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583" y="1353987"/>
            <a:ext cx="4822713" cy="110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4537" y="3185763"/>
            <a:ext cx="3261639" cy="7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608522" y="262218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关于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的梯度等于零，解出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本框 1"/>
          <p:cNvSpPr txBox="1"/>
          <p:nvPr/>
        </p:nvSpPr>
        <p:spPr>
          <a:xfrm>
            <a:off x="1616704" y="3337393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正则化解</a:t>
            </a:r>
          </a:p>
        </p:txBody>
      </p:sp>
      <p:sp>
        <p:nvSpPr>
          <p:cNvPr id="9" name="矩形 8"/>
          <p:cNvSpPr/>
          <p:nvPr/>
        </p:nvSpPr>
        <p:spPr>
          <a:xfrm>
            <a:off x="682949" y="3903439"/>
            <a:ext cx="5134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这是最小二乘法解的一个简单的扩展</a:t>
            </a:r>
          </a:p>
        </p:txBody>
      </p:sp>
      <p:pic>
        <p:nvPicPr>
          <p:cNvPr id="10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32" y="4365104"/>
            <a:ext cx="2634241" cy="553413"/>
          </a:xfrm>
          <a:prstGeom prst="rect">
            <a:avLst/>
          </a:prstGeom>
          <a:noFill/>
        </p:spPr>
      </p:pic>
      <p:sp>
        <p:nvSpPr>
          <p:cNvPr id="11" name="文本框 3"/>
          <p:cNvSpPr txBox="1">
            <a:spLocks noChangeArrowheads="1"/>
          </p:cNvSpPr>
          <p:nvPr/>
        </p:nvSpPr>
        <p:spPr bwMode="auto">
          <a:xfrm>
            <a:off x="683568" y="5186672"/>
            <a:ext cx="7905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1pPr>
            <a:lvl2pPr marL="742950" indent="-28575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2pPr>
            <a:lvl3pPr marL="11430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3pPr>
            <a:lvl4pPr marL="16002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4pPr>
            <a:lvl5pPr marL="2057400" indent="-228600"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 u="sng">
                <a:solidFill>
                  <a:schemeClr val="accent1"/>
                </a:solidFill>
                <a:latin typeface="Lucida Sans Unicode" panose="020B0602030504020204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原来求逆的矩阵           可能是奇异阵的，现在                  是满秩矩阵，         即使          不是.</a:t>
            </a:r>
          </a:p>
        </p:txBody>
      </p:sp>
      <p:graphicFrame>
        <p:nvGraphicFramePr>
          <p:cNvPr id="12" name="对象 4"/>
          <p:cNvGraphicFramePr/>
          <p:nvPr/>
        </p:nvGraphicFramePr>
        <p:xfrm>
          <a:off x="5792879" y="5215131"/>
          <a:ext cx="116363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68" r:id="rId7" imgW="1162050" imgH="361950" progId="Paint.Picture">
                  <p:embed/>
                </p:oleObj>
              </mc:Choice>
              <mc:Fallback>
                <p:oleObj r:id="rId7" imgW="1162050" imgH="361950" progId="Paint.Picture">
                  <p:embed/>
                  <p:pic>
                    <p:nvPicPr>
                      <p:cNvPr id="0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2879" y="5215131"/>
                        <a:ext cx="116363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6"/>
          <p:cNvGraphicFramePr/>
          <p:nvPr/>
        </p:nvGraphicFramePr>
        <p:xfrm>
          <a:off x="2627784" y="5229200"/>
          <a:ext cx="628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69" r:id="rId9" imgW="628650" imgH="381000" progId="Paint.Picture">
                  <p:embed/>
                </p:oleObj>
              </mc:Choice>
              <mc:Fallback>
                <p:oleObj r:id="rId9" imgW="628650" imgH="381000" progId="Paint.Picture">
                  <p:embed/>
                  <p:pic>
                    <p:nvPicPr>
                      <p:cNvPr id="0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229200"/>
                        <a:ext cx="628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8"/>
          <p:cNvGraphicFramePr/>
          <p:nvPr/>
        </p:nvGraphicFramePr>
        <p:xfrm>
          <a:off x="1295291" y="5513558"/>
          <a:ext cx="628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70" r:id="rId11" imgW="628650" imgH="381000" progId="Paint.Picture">
                  <p:embed/>
                </p:oleObj>
              </mc:Choice>
              <mc:Fallback>
                <p:oleObj r:id="rId11" imgW="628650" imgH="381000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291" y="5513558"/>
                        <a:ext cx="628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33</a:t>
            </a:fld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正则化项的几何解释</a:t>
            </a:r>
          </a:p>
        </p:txBody>
      </p:sp>
      <p:graphicFrame>
        <p:nvGraphicFramePr>
          <p:cNvPr id="71683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30524" y="1223386"/>
          <a:ext cx="8501122" cy="5120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r:id="rId3" imgW="6543675" imgH="4229100" progId="PBrush">
                  <p:embed/>
                </p:oleObj>
              </mc:Choice>
              <mc:Fallback>
                <p:oleObj r:id="rId3" imgW="6543675" imgH="4229100" progId="PBrush">
                  <p:embed/>
                  <p:pic>
                    <p:nvPicPr>
                      <p:cNvPr id="0" name="图片 3072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524" y="1223386"/>
                        <a:ext cx="8501122" cy="51203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 noChangeArrowheads="1"/>
          </p:cNvSpPr>
          <p:nvPr>
            <p:ph type="title"/>
          </p:nvPr>
        </p:nvSpPr>
        <p:spPr>
          <a:xfrm>
            <a:off x="355600" y="285750"/>
            <a:ext cx="8474075" cy="1143000"/>
          </a:xfr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岭回归的最优解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7" y="1988840"/>
            <a:ext cx="7651151" cy="3240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7624" y="2113102"/>
            <a:ext cx="33843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蓝色轮廓线是非正则化的损失函数的等高线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75856" y="3460938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u="none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可行域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6810" y="4501515"/>
            <a:ext cx="1665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non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w*</a:t>
            </a:r>
            <a:r>
              <a:rPr lang="zh-CN" altLang="en-US" u="non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是最优解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35</a:t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$XEIXFRN4KBJU%(F7Z@G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0" y="40005"/>
            <a:ext cx="7068820" cy="66814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更加⼀般的正则化项</a:t>
            </a:r>
            <a:r>
              <a:rPr lang="zh-CN" altLang="en-US" dirty="0"/>
              <a:t> </a:t>
            </a:r>
            <a:endParaRPr lang="zh-CN" altLang="en-US" b="1" dirty="0"/>
          </a:p>
        </p:txBody>
      </p:sp>
      <p:pic>
        <p:nvPicPr>
          <p:cNvPr id="11162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937" y="1053132"/>
            <a:ext cx="5681677" cy="130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" y="2133197"/>
            <a:ext cx="9115404" cy="2939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227869" y="4941437"/>
            <a:ext cx="8501122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 </a:t>
            </a:r>
            <a:r>
              <a:rPr lang="en-US" altLang="zh-CN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2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对应于二次正则化项，被称为岭回归、山脊回归（</a:t>
            </a:r>
            <a:r>
              <a:rPr lang="en-US" altLang="zh-CN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Ridge Regression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</a:pPr>
            <a:r>
              <a:rPr lang="en-US" altLang="zh-CN" i="1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 </a:t>
            </a:r>
            <a:r>
              <a:rPr lang="en-US" altLang="zh-CN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1</a:t>
            </a: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对应于一次正则化项，被称为套索（</a:t>
            </a:r>
            <a:r>
              <a:rPr lang="en-US" altLang="zh-CN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Lasso</a:t>
            </a: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）回归</a:t>
            </a:r>
          </a:p>
          <a:p>
            <a:pPr latinLnBrk="0">
              <a:lnSpc>
                <a:spcPct val="100000"/>
              </a:lnSpc>
            </a:pPr>
            <a:r>
              <a:rPr lang="en-US" altLang="zh-CN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Lasso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回归当</a:t>
            </a:r>
            <a:r>
              <a:rPr lang="zh-CN" altLang="en-US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el-GR" altLang="zh-CN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λ</a:t>
            </a:r>
            <a:r>
              <a:rPr lang="zh-CN" altLang="en-US" i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足够大时，一些系数会趋近于</a:t>
            </a:r>
            <a:r>
              <a:rPr lang="en-US" altLang="zh-CN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，对应的基函数项不发挥作用，从而得到一个稀疏的模型。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lang="en-US" altLang="zh-CN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更加⼀般的正则化项</a:t>
            </a:r>
            <a:r>
              <a:rPr lang="zh-CN" altLang="en-US" dirty="0"/>
              <a:t> </a:t>
            </a:r>
            <a:endParaRPr lang="zh-CN" altLang="en-US" b="1" dirty="0"/>
          </a:p>
        </p:txBody>
      </p:sp>
      <p:pic>
        <p:nvPicPr>
          <p:cNvPr id="11162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0156" y="1009400"/>
            <a:ext cx="4824421" cy="110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8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054336"/>
            <a:ext cx="790834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160600" y="1204716"/>
            <a:ext cx="1785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u="none" dirty="0">
                <a:solidFill>
                  <a:srgbClr val="FF0000"/>
                </a:solidFill>
                <a:latin typeface="+mn-ea"/>
                <a:ea typeface="+mn-ea"/>
              </a:rPr>
              <a:t>最⼩化 </a:t>
            </a:r>
          </a:p>
        </p:txBody>
      </p:sp>
      <p:pic>
        <p:nvPicPr>
          <p:cNvPr id="111629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5782178"/>
            <a:ext cx="1643074" cy="9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571472" y="5929330"/>
            <a:ext cx="1214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rgbClr val="FF0000"/>
                </a:solidFill>
                <a:latin typeface="+mn-ea"/>
                <a:ea typeface="+mn-ea"/>
              </a:rPr>
              <a:t>最⼩化 </a:t>
            </a:r>
          </a:p>
        </p:txBody>
      </p:sp>
      <p:sp>
        <p:nvSpPr>
          <p:cNvPr id="11" name="矩形 10"/>
          <p:cNvSpPr/>
          <p:nvPr/>
        </p:nvSpPr>
        <p:spPr>
          <a:xfrm>
            <a:off x="5098700" y="6000768"/>
            <a:ext cx="1500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rgbClr val="FF0000"/>
                </a:solidFill>
                <a:latin typeface="+mn-ea"/>
                <a:ea typeface="+mn-ea"/>
              </a:rPr>
              <a:t>满足条件 </a:t>
            </a:r>
          </a:p>
        </p:txBody>
      </p:sp>
      <p:pic>
        <p:nvPicPr>
          <p:cNvPr id="111630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5786454"/>
            <a:ext cx="2419336" cy="87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02034"/>
            <a:ext cx="9144000" cy="49007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500174"/>
            <a:ext cx="8715436" cy="4525963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回归问题的最简单模型是输⼊变量的线性组合</a:t>
            </a:r>
            <a:endParaRPr lang="en-US" altLang="zh-CN" b="1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214554"/>
            <a:ext cx="506975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071538" y="292893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/>
              <a:t>其中</a:t>
            </a:r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3214686"/>
            <a:ext cx="22764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71538" y="3929066"/>
            <a:ext cx="7072362" cy="1977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8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线性回归（</a:t>
            </a:r>
            <a:r>
              <a:rPr lang="en-US" altLang="zh-CN" sz="28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  <a:r>
              <a:rPr lang="zh-CN" altLang="en-US" sz="28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en-US" sz="2800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800" u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这个模型的关键性质：</a:t>
            </a:r>
            <a:endParaRPr lang="en-US" altLang="zh-CN" sz="2800" u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8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28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800" i="1" u="none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8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…,</a:t>
            </a:r>
            <a:r>
              <a:rPr lang="en-US" altLang="zh-CN" sz="2800" i="1" u="none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800" i="1" u="none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800" i="1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的⼀个</a:t>
            </a:r>
            <a:r>
              <a:rPr lang="zh-CN" altLang="en-US" sz="2800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线性函数</a:t>
            </a:r>
            <a:r>
              <a:rPr lang="zh-CN" altLang="en-US" sz="2800" i="1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800" u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正则化方法结论</a:t>
            </a:r>
          </a:p>
        </p:txBody>
      </p:sp>
      <p:sp>
        <p:nvSpPr>
          <p:cNvPr id="4" name="矩形 3"/>
          <p:cNvSpPr/>
          <p:nvPr/>
        </p:nvSpPr>
        <p:spPr>
          <a:xfrm>
            <a:off x="785786" y="1500588"/>
            <a:ext cx="77867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正则化⽅法</a:t>
            </a:r>
            <a:endParaRPr lang="en-US" altLang="zh-CN" sz="2400" u="none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通过限制模型的复杂度，使得复杂的模型能够在有限⼤⼩的数据集上进⾏训练，⽽</a:t>
            </a:r>
            <a:r>
              <a:rPr lang="zh-CN" altLang="en-US" sz="2400" u="none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不会产⽣严重的过拟合</a:t>
            </a:r>
            <a:r>
              <a:rPr lang="zh-CN" altLang="en-US" sz="2400" u="none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u="none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u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确定最优的模型复杂度的问题</a:t>
            </a:r>
            <a:endParaRPr lang="en-US" altLang="zh-CN" sz="2400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从确定合适的基函数数量的问题转移到了确定正则化系数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的合适值的问题 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线性回归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最大似然与最小平方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正则化最小平方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solidFill>
                  <a:srgbClr val="2110FC"/>
                </a:solidFill>
                <a:latin typeface="+mn-ea"/>
                <a:ea typeface="+mn-ea"/>
              </a:rPr>
              <a:t>偏置</a:t>
            </a:r>
            <a:r>
              <a:rPr lang="en-US" altLang="zh-CN" b="1" noProof="1">
                <a:solidFill>
                  <a:srgbClr val="2110FC"/>
                </a:solidFill>
                <a:latin typeface="+mn-ea"/>
                <a:ea typeface="+mn-ea"/>
              </a:rPr>
              <a:t>-</a:t>
            </a:r>
            <a:r>
              <a:rPr lang="zh-CN" altLang="en-US" b="1" noProof="1">
                <a:solidFill>
                  <a:srgbClr val="2110FC"/>
                </a:solidFill>
                <a:latin typeface="+mn-ea"/>
                <a:ea typeface="+mn-ea"/>
              </a:rPr>
              <a:t>方差分解</a:t>
            </a:r>
            <a:endParaRPr lang="en-US" altLang="zh-CN" b="1" noProof="1">
              <a:solidFill>
                <a:srgbClr val="2110FC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贝叶斯线性回归</a:t>
            </a:r>
            <a:endParaRPr lang="en-US" altLang="zh-CN" b="1" noProof="1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57221"/>
            <a:ext cx="8784976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回归的决策论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996" y="1988840"/>
            <a:ext cx="3785623" cy="6096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91" y="3501008"/>
            <a:ext cx="7543816" cy="685802"/>
          </a:xfrm>
          <a:prstGeom prst="rect">
            <a:avLst/>
          </a:prstGeom>
          <a:noFill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116B98-1FBF-4184-9B51-DC29ABEA845F}" type="slidenum">
              <a:rPr lang="en-US" altLang="zh-CN" smtClean="0"/>
              <a:t>42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2" y="4534274"/>
            <a:ext cx="7267575" cy="771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35696" y="1434777"/>
            <a:ext cx="3960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+mn-ea"/>
                <a:ea typeface="+mn-ea"/>
              </a:rPr>
              <a:t>平方损失函数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2852936"/>
            <a:ext cx="2952328" cy="3107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627" y="5540410"/>
            <a:ext cx="3520745" cy="6248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50996" y="5627330"/>
            <a:ext cx="158750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+mn-ea"/>
                <a:ea typeface="+mn-ea"/>
              </a:rPr>
              <a:t>最优的预测</a:t>
            </a:r>
            <a:r>
              <a:rPr lang="en-US" altLang="zh-CN" u="none" dirty="0">
                <a:solidFill>
                  <a:srgbClr val="2110FC"/>
                </a:solidFill>
                <a:latin typeface="+mn-ea"/>
                <a:ea typeface="+mn-ea"/>
              </a:rPr>
              <a:t>: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5" y="1557020"/>
            <a:ext cx="4117975" cy="14693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" y="44768"/>
            <a:ext cx="843528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-⽅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差分解 </a:t>
            </a:r>
            <a:r>
              <a:rPr lang="en-GB" sz="4000" b="1" dirty="0"/>
              <a:t>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期望损失：</a:t>
            </a:r>
            <a:endParaRPr lang="en-GB" sz="2800" b="1" i="1" dirty="0"/>
          </a:p>
          <a:p>
            <a:pPr marL="0" indent="0">
              <a:buNone/>
            </a:pPr>
            <a:endParaRPr lang="en-GB" sz="2800" b="1" dirty="0"/>
          </a:p>
          <a:p>
            <a:pPr marL="0" indent="0">
              <a:spcBef>
                <a:spcPts val="2400"/>
              </a:spcBef>
              <a:buNone/>
            </a:pPr>
            <a:r>
              <a:rPr lang="zh-CN" altLang="en-US" sz="2800" b="1" dirty="0"/>
              <a:t>其中</a:t>
            </a:r>
            <a:endParaRPr lang="en-GB" sz="2800" b="1" dirty="0"/>
          </a:p>
          <a:p>
            <a:pPr marL="0" indent="0">
              <a:spcBef>
                <a:spcPts val="0"/>
              </a:spcBef>
              <a:buNone/>
            </a:pPr>
            <a:endParaRPr lang="en-GB" sz="2800" b="1" dirty="0"/>
          </a:p>
          <a:p>
            <a:pPr marL="0" indent="0">
              <a:spcBef>
                <a:spcPts val="1800"/>
              </a:spcBef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E[</a:t>
            </a:r>
            <a:r>
              <a:rPr lang="en-GB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的第二项对应从随机变量 </a:t>
            </a:r>
            <a:r>
              <a:rPr lang="en-GB" altLang="zh-CN" sz="2800" b="1" dirty="0">
                <a:latin typeface="cmmi12" pitchFamily="34" charset="0"/>
              </a:rPr>
              <a:t>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继承的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</a:t>
            </a:r>
            <a:r>
              <a:rPr lang="en-GB" sz="2800" b="1" dirty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800" b="1" dirty="0"/>
              <a:t>        那</a:t>
            </a:r>
            <a:r>
              <a:rPr lang="zh-CN" altLang="en-US" sz="2800" b="1" dirty="0">
                <a:solidFill>
                  <a:srgbClr val="2110FC"/>
                </a:solidFill>
              </a:rPr>
              <a:t>第一项</a:t>
            </a:r>
            <a:r>
              <a:rPr lang="zh-CN" altLang="en-US" sz="2800" b="1" dirty="0"/>
              <a:t>是什么</a:t>
            </a:r>
            <a:r>
              <a:rPr lang="en-GB" sz="2800" b="1" dirty="0"/>
              <a:t>?</a:t>
            </a:r>
          </a:p>
          <a:p>
            <a:pPr marL="0" indent="0">
              <a:spcBef>
                <a:spcPts val="2400"/>
              </a:spcBef>
              <a:buNone/>
            </a:pPr>
            <a:endParaRPr lang="en-GB" sz="2800" b="1" dirty="0"/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04363" y="2214553"/>
            <a:ext cx="6935271" cy="609695"/>
          </a:xfrm>
          <a:prstGeom prst="rect">
            <a:avLst/>
          </a:prstGeom>
          <a:noFill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988" y="3176588"/>
            <a:ext cx="3176022" cy="609602"/>
          </a:xfrm>
          <a:prstGeom prst="rect">
            <a:avLst/>
          </a:prstGeom>
          <a:noFill/>
        </p:spPr>
      </p:pic>
      <p:sp>
        <p:nvSpPr>
          <p:cNvPr id="8" name="Left Brace 7"/>
          <p:cNvSpPr/>
          <p:nvPr/>
        </p:nvSpPr>
        <p:spPr>
          <a:xfrm rot="16200000">
            <a:off x="6477498" y="1343301"/>
            <a:ext cx="124214" cy="304705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 rot="5400000">
            <a:off x="7477922" y="3514726"/>
            <a:ext cx="140017" cy="83153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Elbow Connector 10"/>
          <p:cNvCxnSpPr/>
          <p:nvPr/>
        </p:nvCxnSpPr>
        <p:spPr>
          <a:xfrm rot="16200000" flipV="1">
            <a:off x="6651472" y="2889730"/>
            <a:ext cx="779929" cy="1012991"/>
          </a:xfrm>
          <a:prstGeom prst="bentConnector5">
            <a:avLst>
              <a:gd name="adj1" fmla="val 26379"/>
              <a:gd name="adj2" fmla="val 49929"/>
              <a:gd name="adj3" fmla="val 73621"/>
            </a:avLst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43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677829" y="1108809"/>
            <a:ext cx="37630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none" dirty="0">
                <a:solidFill>
                  <a:schemeClr val="tx1"/>
                </a:solidFill>
              </a:rPr>
              <a:t>Bias-variance decomposition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偏置</a:t>
            </a:r>
            <a:r>
              <a:rPr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-⽅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差分解 </a:t>
            </a:r>
            <a:r>
              <a:rPr lang="en-GB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852" y="148485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假设我们能得到多个大小为</a:t>
            </a:r>
            <a:r>
              <a:rPr lang="en-US" altLang="zh-CN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的数据集</a:t>
            </a:r>
            <a:r>
              <a:rPr lang="en-GB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通过其中一个数据集</a:t>
            </a:r>
            <a:r>
              <a:rPr lang="en-GB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可以得到一个特定的函数</a:t>
            </a:r>
            <a:r>
              <a:rPr lang="en-GB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y(x; </a:t>
            </a:r>
            <a:r>
              <a:rPr lang="en-GB" sz="28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GB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). </a:t>
            </a:r>
            <a:br>
              <a:rPr lang="en-GB" sz="1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我们可以得到：</a:t>
            </a:r>
            <a:endParaRPr lang="en-GB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74541" y="3600501"/>
            <a:ext cx="7781320" cy="1810051"/>
          </a:xfrm>
          <a:prstGeom prst="rect">
            <a:avLst/>
          </a:prstGeom>
          <a:noFill/>
          <a:effectLst/>
        </p:spPr>
      </p:pic>
      <p:sp>
        <p:nvSpPr>
          <p:cNvPr id="4" name="文本框 3"/>
          <p:cNvSpPr txBox="1"/>
          <p:nvPr/>
        </p:nvSpPr>
        <p:spPr>
          <a:xfrm>
            <a:off x="5292209" y="1124803"/>
            <a:ext cx="360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一个频率论的分析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44</a:t>
            </a:fld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思想气泡: 云 8"/>
          <p:cNvSpPr/>
          <p:nvPr/>
        </p:nvSpPr>
        <p:spPr>
          <a:xfrm>
            <a:off x="29382" y="5759449"/>
            <a:ext cx="4054475" cy="576064"/>
          </a:xfrm>
          <a:prstGeom prst="cloudCallout">
            <a:avLst>
              <a:gd name="adj1" fmla="val -20555"/>
              <a:gd name="adj2" fmla="val -34848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110FC"/>
                </a:solidFill>
              </a:rPr>
              <a:t>一个数据集</a:t>
            </a:r>
            <a:r>
              <a:rPr lang="en-US" altLang="zh-CN" dirty="0">
                <a:solidFill>
                  <a:srgbClr val="2110FC"/>
                </a:solidFill>
              </a:rPr>
              <a:t>D</a:t>
            </a:r>
            <a:r>
              <a:rPr lang="zh-CN" altLang="en-US" dirty="0">
                <a:solidFill>
                  <a:srgbClr val="2110FC"/>
                </a:solidFill>
              </a:rPr>
              <a:t>上的预测</a:t>
            </a:r>
          </a:p>
        </p:txBody>
      </p:sp>
      <p:sp>
        <p:nvSpPr>
          <p:cNvPr id="10" name="思想气泡: 云 9"/>
          <p:cNvSpPr/>
          <p:nvPr/>
        </p:nvSpPr>
        <p:spPr>
          <a:xfrm>
            <a:off x="899592" y="2810122"/>
            <a:ext cx="5472608" cy="576064"/>
          </a:xfrm>
          <a:prstGeom prst="cloudCallout">
            <a:avLst>
              <a:gd name="adj1" fmla="val -15190"/>
              <a:gd name="adj2" fmla="val 9818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110FC"/>
                </a:solidFill>
              </a:rPr>
              <a:t>最优预测（预期的回归函数）</a:t>
            </a:r>
          </a:p>
        </p:txBody>
      </p:sp>
      <p:sp>
        <p:nvSpPr>
          <p:cNvPr id="11" name="思想气泡: 云 10"/>
          <p:cNvSpPr/>
          <p:nvPr/>
        </p:nvSpPr>
        <p:spPr>
          <a:xfrm>
            <a:off x="4716016" y="3319290"/>
            <a:ext cx="4303311" cy="576064"/>
          </a:xfrm>
          <a:prstGeom prst="cloudCallout">
            <a:avLst>
              <a:gd name="adj1" fmla="val -16169"/>
              <a:gd name="adj2" fmla="val 8464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110FC"/>
                </a:solidFill>
              </a:rPr>
              <a:t>所有数据集的平均预测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345" y="5411470"/>
            <a:ext cx="405447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363272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方差分解（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GB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+mn-ea"/>
                <a:ea typeface="+mn-ea"/>
              </a:rPr>
              <a:t>关于</a:t>
            </a:r>
            <a:r>
              <a:rPr lang="en-US" sz="2800" b="1" i="1" dirty="0">
                <a:latin typeface="+mn-ea"/>
                <a:ea typeface="+mn-ea"/>
              </a:rPr>
              <a:t>D</a:t>
            </a:r>
            <a:r>
              <a:rPr lang="zh-CN" altLang="en-US" sz="2800" b="1" dirty="0">
                <a:latin typeface="+mn-ea"/>
                <a:ea typeface="+mn-ea"/>
              </a:rPr>
              <a:t>求期望 </a:t>
            </a:r>
            <a:br>
              <a:rPr lang="zh-CN" altLang="en-US" sz="2800" dirty="0"/>
            </a:br>
            <a:endParaRPr lang="en-GB" sz="2800" b="1" dirty="0"/>
          </a:p>
        </p:txBody>
      </p:sp>
      <p:sp>
        <p:nvSpPr>
          <p:cNvPr id="5" name="圆角矩形标注 4"/>
          <p:cNvSpPr/>
          <p:nvPr/>
        </p:nvSpPr>
        <p:spPr>
          <a:xfrm>
            <a:off x="142844" y="4828055"/>
            <a:ext cx="4143404" cy="576064"/>
          </a:xfrm>
          <a:prstGeom prst="wedgeRoundRectCallout">
            <a:avLst>
              <a:gd name="adj1" fmla="val -3727"/>
              <a:gd name="adj2" fmla="val -216072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u="none" dirty="0">
                <a:solidFill>
                  <a:srgbClr val="2110FC"/>
                </a:solidFill>
              </a:rPr>
              <a:t>平方偏置：所有数据集的平均预测与预期的回归函数之间的差异</a:t>
            </a:r>
            <a:endParaRPr lang="en-US" altLang="zh-CN" u="none" dirty="0">
              <a:solidFill>
                <a:srgbClr val="2110FC"/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786314" y="4853705"/>
            <a:ext cx="4143404" cy="576064"/>
          </a:xfrm>
          <a:prstGeom prst="wedgeRoundRectCallout">
            <a:avLst>
              <a:gd name="adj1" fmla="val -14791"/>
              <a:gd name="adj2" fmla="val -214531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u="none" dirty="0">
                <a:solidFill>
                  <a:srgbClr val="FF0000"/>
                </a:solidFill>
              </a:rPr>
              <a:t>方差：模型给出的解在平均值附近波动（对数据集选择的敏感程度）</a:t>
            </a:r>
            <a:endParaRPr lang="en-US" altLang="zh-CN" u="none" dirty="0">
              <a:solidFill>
                <a:srgbClr val="FF0000"/>
              </a:solidFill>
            </a:endParaRPr>
          </a:p>
        </p:txBody>
      </p:sp>
      <p:pic>
        <p:nvPicPr>
          <p:cNvPr id="3594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3116"/>
            <a:ext cx="8501090" cy="169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65" y="1052830"/>
            <a:ext cx="4608195" cy="16440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方差分解（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GB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84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3116"/>
            <a:ext cx="8429684" cy="3286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357158" y="150017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u="none" dirty="0">
                <a:solidFill>
                  <a:srgbClr val="2110F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期望平⽅损失的分解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91881" y="4601607"/>
            <a:ext cx="21339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优化损失的下界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7825" y="2892494"/>
            <a:ext cx="3456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模型不匹配带来的期望损失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602" y="3736771"/>
            <a:ext cx="442947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none" dirty="0">
                <a:solidFill>
                  <a:srgbClr val="2110F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训练样本的随机性带来的方差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方差分解（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GB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63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78886"/>
            <a:ext cx="527186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5143504" y="1285860"/>
            <a:ext cx="400049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模型复杂度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由正则化参数</a:t>
            </a:r>
            <a:r>
              <a:rPr lang="en-US" altLang="zh-CN" i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控制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是的正弦数据，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i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L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 100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个数据集，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每个数据集有</a:t>
            </a:r>
            <a:r>
              <a:rPr lang="en-US" altLang="zh-CN" i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N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 25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数据点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，每个模型有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24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⾼斯基函数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b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参数的总数为</a:t>
            </a:r>
            <a:r>
              <a:rPr lang="en-US" altLang="zh-CN" i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M 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 25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（包括偏置参数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baseline="-25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）。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左侧⼀列给出了对于</a:t>
            </a: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en-US" altLang="zh-CN" dirty="0" err="1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ln</a:t>
            </a:r>
            <a:r>
              <a:rPr lang="en-US" altLang="zh-CN" i="1" dirty="0" err="1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根据数据集</a:t>
            </a:r>
            <a:r>
              <a:rPr lang="zh-CN" altLang="en-US" dirty="0">
                <a:solidFill>
                  <a:srgbClr val="2110FC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拟合模型的结果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为了清晰起见，我们只给出了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个拟合模型中的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个。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右侧⼀列给出了对应的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拟合的均值（红⾊）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以及⽤于</a:t>
            </a:r>
            <a:r>
              <a:rPr lang="zh-CN" altLang="en-US" dirty="0">
                <a:solidFill>
                  <a:srgbClr val="00B050"/>
                </a:solidFill>
                <a:latin typeface="+mn-ea"/>
                <a:ea typeface="+mn-ea"/>
                <a:cs typeface="Times New Roman" panose="02020603050405020304" pitchFamily="18" charset="0"/>
              </a:rPr>
              <a:t>⽣成数据集的正弦函数（绿⾊）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方差分解（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GB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563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78886"/>
            <a:ext cx="527186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5258" y="1428736"/>
            <a:ext cx="3638129" cy="170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277088" y="3357562"/>
            <a:ext cx="38576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⼤</a:t>
            </a:r>
            <a:r>
              <a:rPr lang="en-US" altLang="zh-CN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把权值参数拉向零，导致了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⼤偏置：红线</a:t>
            </a:r>
            <a:r>
              <a:rPr lang="zh-CN" altLang="en-US" u="none" dirty="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绿线</a:t>
            </a:r>
            <a:r>
              <a:rPr lang="zh-CN" altLang="en-US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看起来很不同</a:t>
            </a:r>
            <a:br>
              <a:rPr lang="zh-CN" altLang="en-US" u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小方差：</a:t>
            </a:r>
            <a:r>
              <a:rPr lang="zh-CN" altLang="en-US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红⾊曲线看起来很相似</a:t>
            </a:r>
            <a:endParaRPr lang="en-US" altLang="zh-CN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zh-CN" altLang="en-US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⼩</a:t>
            </a:r>
            <a:r>
              <a:rPr lang="en-US" altLang="zh-CN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lang="zh-CN" altLang="en-US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使得模型对各个数据集⾥的噪声拟合效果⾮常好，导致了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⼤⽅差、小偏置</a:t>
            </a:r>
            <a:endParaRPr lang="en-US" altLang="zh-CN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747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1208" y="686616"/>
            <a:ext cx="2053914" cy="79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方差折中</a:t>
            </a:r>
            <a:endParaRPr lang="en-GB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6609" name="Picture 1" descr="C:\Users\Mis_Liu\AppData\Roaming\Tencent\Users\79190152\QQ\WinTemp\RichOle\}86@~GTD])EI080_OV(5Z$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02" y="2165416"/>
            <a:ext cx="8905506" cy="4036352"/>
          </a:xfrm>
          <a:prstGeom prst="rect">
            <a:avLst/>
          </a:prstGeom>
          <a:noFill/>
        </p:spPr>
      </p:pic>
      <p:pic>
        <p:nvPicPr>
          <p:cNvPr id="3522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161" y="1501884"/>
            <a:ext cx="5445538" cy="3854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5251" y="1421536"/>
            <a:ext cx="3499726" cy="37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一般形式</a:t>
            </a:r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292697" cy="472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 noChangeArrowheads="1"/>
          </p:cNvSpPr>
          <p:nvPr>
            <p:ph type="title"/>
          </p:nvPr>
        </p:nvSpPr>
        <p:spPr>
          <a:xfrm>
            <a:off x="467360" y="188278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</a:p>
        </p:txBody>
      </p:sp>
      <p:sp>
        <p:nvSpPr>
          <p:cNvPr id="59395" name="内容占位符 2"/>
          <p:cNvSpPr>
            <a:spLocks noGrp="1" noChangeArrowheads="1"/>
          </p:cNvSpPr>
          <p:nvPr>
            <p:ph idx="1"/>
          </p:nvPr>
        </p:nvSpPr>
        <p:spPr>
          <a:xfrm>
            <a:off x="69215" y="1268730"/>
            <a:ext cx="9013825" cy="452628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低的偏置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线性回归在线性数据中的应用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二次多项式在二次数据中的应用 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ANN with many hidden units trained to completion</a:t>
            </a:r>
          </a:p>
          <a:p>
            <a:pPr marL="457200" lvl="1" indent="0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（一直训练到满足结束条件）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高的偏置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常数函数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应用于非线性数据的线性回归</a:t>
            </a: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– 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ANN with few hidden units applied to non-linear data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0115" name="灯片编号占位符 5"/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68878D16-77B2-46B9-9ED7-8F018239F258}" type="slidenum">
              <a:rPr lang="en-US" altLang="zh-CN" sz="1200" smtClean="0">
                <a:solidFill>
                  <a:srgbClr val="898989"/>
                </a:solidFill>
              </a:rPr>
              <a:t>50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>
          <a:xfrm>
            <a:off x="467360" y="116523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方差</a:t>
            </a:r>
          </a:p>
        </p:txBody>
      </p:sp>
      <p:sp>
        <p:nvSpPr>
          <p:cNvPr id="60419" name="内容占位符 2"/>
          <p:cNvSpPr>
            <a:spLocks noGrp="1" noChangeArrowheads="1"/>
          </p:cNvSpPr>
          <p:nvPr>
            <p:ph idx="1"/>
          </p:nvPr>
        </p:nvSpPr>
        <p:spPr>
          <a:xfrm>
            <a:off x="189230" y="1341755"/>
            <a:ext cx="8792845" cy="4525645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低的方差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常数函数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独立于训练数据的模型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模型依赖于数据的稳定度量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mean </a:t>
            </a:r>
          </a:p>
          <a:p>
            <a:pPr lvl="2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median 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高的方差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高次多项式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ANN with many hidden units trained to completion</a:t>
            </a:r>
          </a:p>
          <a:p>
            <a:pPr marL="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（一直训练到满足结束条件）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1139" name="灯片编号占位符 5"/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6CFDC54B-06B1-4E9F-8865-6F9DCBEFCA3F}" type="slidenum">
              <a:rPr lang="en-US" altLang="zh-CN" sz="1200" smtClean="0">
                <a:solidFill>
                  <a:srgbClr val="898989"/>
                </a:solidFill>
              </a:rPr>
              <a:t>51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/>
          </p:nvPr>
        </p:nvSpPr>
        <p:spPr>
          <a:xfrm>
            <a:off x="290513" y="404813"/>
            <a:ext cx="860425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监督学习中方差的来源</a:t>
            </a:r>
          </a:p>
        </p:txBody>
      </p:sp>
      <p:sp>
        <p:nvSpPr>
          <p:cNvPr id="6246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816100"/>
            <a:ext cx="8229600" cy="3746500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目标或输入属性中的噪声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训练样本</a:t>
            </a:r>
          </a:p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学习算法中的随机性</a:t>
            </a:r>
          </a:p>
          <a:p>
            <a:pPr lvl="1" algn="l">
              <a:buClrTx/>
              <a:buSzTx/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neural net weight initialization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训练集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的随机子集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cross validation, train and early stopping set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187" name="灯片编号占位符 5"/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8BF8D33A-3DC7-4472-B3D8-53355D94AAEE}" type="slidenum">
              <a:rPr lang="en-US" altLang="zh-CN" sz="1200" smtClean="0">
                <a:solidFill>
                  <a:srgbClr val="898989"/>
                </a:solidFill>
              </a:rPr>
              <a:t>52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偏置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方差之间的权衡</a:t>
            </a:r>
            <a:endParaRPr lang="zh-CN" altLang="en-US" sz="4000" b="1" dirty="0"/>
          </a:p>
        </p:txBody>
      </p:sp>
      <p:sp>
        <p:nvSpPr>
          <p:cNvPr id="96258" name="灯片编号占位符 5"/>
          <p:cNvSpPr>
            <a:spLocks noGrp="1" noChangeArrowheads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8CDCE833-940F-4E87-98CC-406A44FDB2DA}" type="slidenum">
              <a:rPr lang="en-US" altLang="zh-CN" sz="1200" smtClean="0">
                <a:solidFill>
                  <a:srgbClr val="898989"/>
                </a:solidFill>
              </a:rPr>
              <a:t>53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0199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8712968" cy="4525963"/>
          </a:xfrm>
        </p:spPr>
        <p:txBody>
          <a:bodyPr/>
          <a:lstStyle/>
          <a:p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最大化似然函数，总会产生过于复杂的模型和过拟合现象</a:t>
            </a:r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考虑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……</a:t>
            </a:r>
          </a:p>
          <a:p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线性回归的贝叶斯方法</a:t>
            </a:r>
            <a:endParaRPr lang="en-US" altLang="zh-CN" b="1" dirty="0">
              <a:solidFill>
                <a:srgbClr val="2110FC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solidFill>
                  <a:srgbClr val="2110FC"/>
                </a:solidFill>
                <a:latin typeface="+mn-ea"/>
                <a:ea typeface="+mn-ea"/>
              </a:rPr>
              <a:t>用训练数据本身确定模型复杂度的自动化方法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线性回归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最大似然与最小平方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正则化最小平方</a:t>
            </a:r>
            <a:endParaRPr lang="en-US" altLang="zh-CN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latin typeface="+mn-ea"/>
                <a:ea typeface="+mn-ea"/>
              </a:rPr>
              <a:t>偏置</a:t>
            </a:r>
            <a:r>
              <a:rPr lang="en-US" altLang="zh-CN" b="1" noProof="1">
                <a:latin typeface="+mn-ea"/>
                <a:ea typeface="+mn-ea"/>
              </a:rPr>
              <a:t>-</a:t>
            </a:r>
            <a:r>
              <a:rPr lang="zh-CN" altLang="en-US" b="1" noProof="1">
                <a:latin typeface="+mn-ea"/>
                <a:ea typeface="+mn-ea"/>
              </a:rPr>
              <a:t>方差分解</a:t>
            </a:r>
            <a:endParaRPr lang="en-US" altLang="zh-CN" b="1" noProof="1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noProof="1">
                <a:solidFill>
                  <a:srgbClr val="2110FC"/>
                </a:solidFill>
                <a:latin typeface="+mn-ea"/>
                <a:ea typeface="+mn-ea"/>
              </a:rPr>
              <a:t>贝叶斯线性回归</a:t>
            </a:r>
            <a:endParaRPr lang="en-US" altLang="zh-CN" b="1" noProof="1">
              <a:solidFill>
                <a:srgbClr val="2110FC"/>
              </a:solidFill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zh-CN" b="1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defRPr/>
            </a:pPr>
            <a:endParaRPr lang="en-US" altLang="zh-CN" b="1" noProof="1"/>
          </a:p>
          <a:p>
            <a:pPr>
              <a:defRPr/>
            </a:pPr>
            <a:endParaRPr lang="en-US" altLang="zh-CN" b="1" noProof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14282" y="2976847"/>
            <a:ext cx="299212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en-US" altLang="zh-CN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u="none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共轭先验分布</a:t>
            </a:r>
            <a:r>
              <a:rPr lang="en-US" altLang="zh-CN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u="none" dirty="0">
              <a:solidFill>
                <a:srgbClr val="0432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4282" y="1628800"/>
            <a:ext cx="4572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似然函数：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053588"/>
            <a:ext cx="4732008" cy="81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66" y="3559540"/>
            <a:ext cx="2605067" cy="383692"/>
          </a:xfrm>
          <a:prstGeom prst="rect">
            <a:avLst/>
          </a:prstGeom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250669" y="4015240"/>
            <a:ext cx="592709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把它与似然函数结合得到后验概率分布，整理可得</a:t>
            </a:r>
            <a:r>
              <a:rPr lang="en-US" altLang="zh-CN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u="none" dirty="0">
              <a:solidFill>
                <a:srgbClr val="0432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681475"/>
            <a:ext cx="7580346" cy="97977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844" y="113638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后验概率的性质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80335"/>
            <a:ext cx="8531860" cy="3557270"/>
          </a:xfrm>
        </p:spPr>
        <p:txBody>
          <a:bodyPr/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由于后验分布是⾼斯分布，它的众数恰好与它的均值相同。因此最⼤后验权向量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的结果就是                         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如果我们考虑⼀个⽆限宽的先验          ，其中      ，那么后验概率分布的均值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极大似然估计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</a:t>
            </a:r>
            <a:r>
              <a:rPr lang="en-US" altLang="zh-CN" sz="2400" b="1" i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= 0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，那么后验概率分布就变成了先验分布。</a:t>
            </a: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如果数据点是顺序到达的，那么任何⼀个阶段的后验概率分布都可以看成后续数据点的先验。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7" y="3068958"/>
            <a:ext cx="1800000" cy="3433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99" y="3511333"/>
            <a:ext cx="1464428" cy="352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576047"/>
            <a:ext cx="812663" cy="2880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710" y="3863831"/>
            <a:ext cx="538691" cy="345575"/>
          </a:xfrm>
          <a:prstGeom prst="rect">
            <a:avLst/>
          </a:prstGeom>
        </p:spPr>
      </p:pic>
      <p:pic>
        <p:nvPicPr>
          <p:cNvPr id="10" name="Picture 1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273" b="-4093"/>
          <a:stretch>
            <a:fillRect/>
          </a:stretch>
        </p:blipFill>
        <p:spPr>
          <a:xfrm>
            <a:off x="2699792" y="4239519"/>
            <a:ext cx="1731407" cy="576064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827" y="1471806"/>
            <a:ext cx="7580346" cy="97977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  <a:endParaRPr lang="en-GB" altLang="zh-CN" b="1" dirty="0"/>
          </a:p>
        </p:txBody>
      </p:sp>
      <p:pic>
        <p:nvPicPr>
          <p:cNvPr id="3379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87900" y="2691401"/>
            <a:ext cx="6732413" cy="59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214282" y="2138562"/>
            <a:ext cx="250902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en-US" altLang="zh-CN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上的先验分布</a:t>
            </a:r>
            <a:r>
              <a:rPr lang="en-US" altLang="zh-CN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dirty="0">
              <a:solidFill>
                <a:srgbClr val="0432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67964" y="3521276"/>
            <a:ext cx="172515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432FF"/>
                </a:solidFill>
                <a:latin typeface="+mn-ea"/>
                <a:ea typeface="+mn-ea"/>
              </a:rPr>
              <a:t>最大化后验：</a:t>
            </a:r>
          </a:p>
        </p:txBody>
      </p:sp>
      <p:sp>
        <p:nvSpPr>
          <p:cNvPr id="16" name="矩形 15"/>
          <p:cNvSpPr/>
          <p:nvPr/>
        </p:nvSpPr>
        <p:spPr>
          <a:xfrm>
            <a:off x="928662" y="5281834"/>
            <a:ext cx="7630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最⼤化后验概率等价于最⼩化正则化的平⽅和误差函数 </a:t>
            </a:r>
          </a:p>
        </p:txBody>
      </p:sp>
      <p:pic>
        <p:nvPicPr>
          <p:cNvPr id="45056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6067652"/>
            <a:ext cx="3357586" cy="633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7"/>
          <p:cNvSpPr/>
          <p:nvPr/>
        </p:nvSpPr>
        <p:spPr>
          <a:xfrm>
            <a:off x="5506720" y="2066971"/>
            <a:ext cx="3444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i="1" dirty="0">
                <a:solidFill>
                  <a:srgbClr val="FF0000"/>
                </a:solidFill>
              </a:rPr>
              <a:t>α</a:t>
            </a:r>
            <a:r>
              <a:rPr lang="el-GR" dirty="0">
                <a:solidFill>
                  <a:srgbClr val="FF0000"/>
                </a:solidFill>
              </a:rPr>
              <a:t>是</a:t>
            </a:r>
            <a:r>
              <a:rPr lang="zh-CN" altLang="en-US" dirty="0">
                <a:solidFill>
                  <a:srgbClr val="FF0000"/>
                </a:solidFill>
              </a:rPr>
              <a:t>先验</a:t>
            </a:r>
            <a:r>
              <a:rPr lang="el-GR" dirty="0">
                <a:solidFill>
                  <a:srgbClr val="FF0000"/>
                </a:solidFill>
              </a:rPr>
              <a:t>分布的精度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71538" y="3853074"/>
            <a:ext cx="751695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214282" y="9286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似然函数：</a:t>
            </a:r>
            <a:r>
              <a:rPr lang="zh-CN" altLang="en-US" u="none" dirty="0">
                <a:solidFill>
                  <a:srgbClr val="0432FF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7683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0232" y="1194638"/>
            <a:ext cx="4643470" cy="80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11957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8992"/>
            <a:ext cx="8229600" cy="1143000"/>
          </a:xfrm>
        </p:spPr>
        <p:txBody>
          <a:bodyPr/>
          <a:lstStyle/>
          <a:p>
            <a:r>
              <a:rPr lang="zh-CN" altLang="en-US" sz="4000" dirty="0"/>
              <a:t>线性回归（</a:t>
            </a:r>
            <a:r>
              <a:rPr lang="en-US" altLang="zh-CN" sz="4000" dirty="0"/>
              <a:t>Linear Regression</a:t>
            </a:r>
            <a:r>
              <a:rPr lang="zh-CN" altLang="en-US" sz="40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469694"/>
            <a:ext cx="82296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000" dirty="0"/>
              <a:t>增广权重向量和增广特征向量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95968"/>
            <a:ext cx="3530989" cy="71127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8" y="2404959"/>
            <a:ext cx="2743200" cy="67208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96168"/>
            <a:ext cx="5126954" cy="307127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例子 (直线拟合)</a:t>
            </a:r>
          </a:p>
        </p:txBody>
      </p:sp>
      <p:sp>
        <p:nvSpPr>
          <p:cNvPr id="4" name="矩形 3"/>
          <p:cNvSpPr/>
          <p:nvPr/>
        </p:nvSpPr>
        <p:spPr>
          <a:xfrm>
            <a:off x="571472" y="1500174"/>
            <a:ext cx="72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⽤直线拟合的简单例⼦来说明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线性基函数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贝叶斯学习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过程，以及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后验概率分布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顺序更新</a:t>
            </a:r>
            <a:r>
              <a:rPr lang="zh-CN" altLang="en-US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</a:p>
        </p:txBody>
      </p:sp>
      <p:sp>
        <p:nvSpPr>
          <p:cNvPr id="6" name="矩形 5"/>
          <p:cNvSpPr/>
          <p:nvPr/>
        </p:nvSpPr>
        <p:spPr>
          <a:xfrm>
            <a:off x="642910" y="2643182"/>
            <a:ext cx="6681637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一个单⼀输⼊变量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400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⼀个单⼀⽬标变量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400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y(x, w) = w</a:t>
            </a:r>
            <a:r>
              <a:rPr lang="en-US" altLang="zh-CN" sz="2400" u="none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w</a:t>
            </a:r>
            <a:r>
              <a:rPr lang="en-US" altLang="zh-CN" sz="2400" u="none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的线性模型</a:t>
            </a:r>
            <a:endParaRPr lang="en-US" altLang="zh-CN" sz="2400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只有两个可调节参数，</a:t>
            </a:r>
            <a:endParaRPr lang="en-US" altLang="zh-CN" sz="2400" u="none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可以直接在参数空间中画出先验分布和后验分布</a:t>
            </a:r>
          </a:p>
        </p:txBody>
      </p:sp>
      <p:pic>
        <p:nvPicPr>
          <p:cNvPr id="422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2285992"/>
            <a:ext cx="2800369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数据生成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从函数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f(x, w) = w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w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800" b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⼈⼯⽣成数据</a:t>
            </a:r>
            <a:endParaRPr lang="en-US" altLang="zh-CN" sz="2800" b="1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=-0.3,  w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⽣成数据的⽅法：</a:t>
            </a:r>
            <a:endParaRPr lang="en-US" altLang="zh-CN" sz="2800" b="1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⾸先从均匀分布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U(x |-1, 1)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中选择</a:t>
            </a:r>
            <a:r>
              <a:rPr lang="en-US" altLang="zh-CN" sz="24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的值，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然后计算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</a:t>
            </a:r>
            <a:r>
              <a:rPr lang="en-US" altLang="zh-CN" sz="24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w)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最后增加⼀个标准差为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0.2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的⾼斯噪声，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得到⽬标变量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⽬标</a:t>
            </a:r>
            <a:endParaRPr lang="en-US" altLang="zh-CN" sz="2800" b="1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从这样的数据中恢复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的值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研究模型对于数据集规模的依赖关系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3631" y="1857364"/>
            <a:ext cx="2800369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初始假设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标准差为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0.2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的⾼斯噪声</a:t>
            </a: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把精度参数设置为它的真实值</a:t>
            </a: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127697"/>
            <a:ext cx="300476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000100" y="535782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α=2.0</a:t>
            </a:r>
            <a:endParaRPr lang="zh-CN" altLang="en-US" sz="3200" b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4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799" y="4664608"/>
            <a:ext cx="4319961" cy="63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857224" y="4071942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假设先验：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X7GLFVLS0)D2WDHU9P3HIVW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75" y="28575"/>
            <a:ext cx="6948805" cy="6692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5920" y="3074670"/>
            <a:ext cx="3504565" cy="262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BC9C38-F790-44D3-9FA2-D49F5A45B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18" y="5853182"/>
            <a:ext cx="5560314" cy="7186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  <a:r>
              <a:rPr lang="en-US" altLang="zh-CN" sz="4000" b="1" dirty="0"/>
              <a:t>: 0 Observations</a:t>
            </a:r>
            <a:endParaRPr lang="zh-CN" altLang="en-US" sz="4000" b="1" dirty="0"/>
          </a:p>
        </p:txBody>
      </p:sp>
      <p:graphicFrame>
        <p:nvGraphicFramePr>
          <p:cNvPr id="95235" name="内容占位符 2"/>
          <p:cNvGraphicFramePr>
            <a:graphicFrameLocks noGrp="1" noChangeAspect="1"/>
          </p:cNvGraphicFramePr>
          <p:nvPr>
            <p:ph idx="1"/>
          </p:nvPr>
        </p:nvGraphicFramePr>
        <p:xfrm>
          <a:off x="428596" y="1285860"/>
          <a:ext cx="5622925" cy="472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r:id="rId3" imgW="5476875" imgH="4600575" progId="PBrush">
                  <p:embed/>
                </p:oleObj>
              </mc:Choice>
              <mc:Fallback>
                <p:oleObj r:id="rId3" imgW="5476875" imgH="4600575" progId="PBrush">
                  <p:embed/>
                  <p:pic>
                    <p:nvPicPr>
                      <p:cNvPr id="0" name="图片 614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596" y="1285860"/>
                        <a:ext cx="5622925" cy="4721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080662" y="1857364"/>
            <a:ext cx="27860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观测到任何数据点之前</a:t>
            </a:r>
            <a:endParaRPr lang="en-US" altLang="zh-CN" u="none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i="1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空间的先验概率分布</a:t>
            </a:r>
            <a:endParaRPr lang="en-US" altLang="zh-CN" u="none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u="none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i="1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x, w</a:t>
            </a:r>
            <a:r>
              <a:rPr lang="en-US" altLang="zh-CN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的六个样本</a:t>
            </a:r>
            <a:endParaRPr lang="en-US" altLang="zh-CN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u="none" dirty="0">
              <a:solidFill>
                <a:srgbClr val="2110F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这六个样本的</a:t>
            </a:r>
            <a:r>
              <a:rPr lang="en-US" altLang="zh-CN" i="1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都是从先验概率分布中抽取的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  <a:r>
              <a:rPr lang="en-US" altLang="zh-CN" sz="4000" b="1" dirty="0"/>
              <a:t>: 1 Observations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65</a:t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74262"/>
            <a:ext cx="8671123" cy="578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683895" y="3429000"/>
            <a:ext cx="197802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=-0.3,  w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=0.5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  <a:r>
              <a:rPr lang="en-US" altLang="zh-CN" sz="4000" b="1" dirty="0"/>
              <a:t>: 2 Observations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66</a:t>
            </a:fld>
            <a:endParaRPr lang="zh-CN" altLang="en-US"/>
          </a:p>
        </p:txBody>
      </p:sp>
      <p:pic>
        <p:nvPicPr>
          <p:cNvPr id="210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845591"/>
            <a:ext cx="6264702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贝叶斯线性回归</a:t>
            </a:r>
            <a:r>
              <a:rPr lang="en-US" altLang="zh-CN" sz="4000" b="1" dirty="0"/>
              <a:t>: 20 Observations</a:t>
            </a:r>
            <a:endParaRPr lang="zh-CN" altLang="en-US" sz="4000" b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67</a:t>
            </a:fld>
            <a:endParaRPr lang="zh-CN" altLang="en-US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96" y="1196752"/>
            <a:ext cx="8781231" cy="55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6723380" y="3749040"/>
            <a:ext cx="1978025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=-0.3,  w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=0.5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endParaRPr lang="zh-CN" alt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698408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7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928802"/>
            <a:ext cx="50292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000100" y="1500174"/>
            <a:ext cx="3009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10FC"/>
                </a:solidFill>
              </a:rPr>
              <a:t>⽬标变量的条件概率分布</a:t>
            </a:r>
          </a:p>
        </p:txBody>
      </p:sp>
      <p:sp>
        <p:nvSpPr>
          <p:cNvPr id="7" name="矩形 6"/>
          <p:cNvSpPr/>
          <p:nvPr/>
        </p:nvSpPr>
        <p:spPr>
          <a:xfrm>
            <a:off x="1071538" y="3143248"/>
            <a:ext cx="166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solidFill>
                  <a:srgbClr val="2110FC"/>
                </a:solidFill>
              </a:rPr>
              <a:t>的后验分布</a:t>
            </a:r>
          </a:p>
        </p:txBody>
      </p:sp>
      <p:sp>
        <p:nvSpPr>
          <p:cNvPr id="8" name="矩形 7"/>
          <p:cNvSpPr/>
          <p:nvPr/>
        </p:nvSpPr>
        <p:spPr>
          <a:xfrm>
            <a:off x="6300192" y="2078565"/>
            <a:ext cx="675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(3.8)</a:t>
            </a:r>
            <a:endParaRPr lang="zh-CN" altLang="en-US" dirty="0">
              <a:solidFill>
                <a:srgbClr val="2110F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52262" y="3659200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(3.49)</a:t>
            </a:r>
            <a:endParaRPr lang="zh-CN" altLang="en-US" dirty="0">
              <a:solidFill>
                <a:srgbClr val="2110FC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Grp="1" noChangeArrowheads="1"/>
          </p:cNvSpPr>
          <p:nvPr>
            <p:ph type="title"/>
          </p:nvPr>
        </p:nvSpPr>
        <p:spPr>
          <a:xfrm>
            <a:off x="539552" y="91723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预测分布</a:t>
            </a:r>
          </a:p>
        </p:txBody>
      </p:sp>
      <p:sp>
        <p:nvSpPr>
          <p:cNvPr id="2" name="矩形 1"/>
          <p:cNvSpPr/>
          <p:nvPr/>
        </p:nvSpPr>
        <p:spPr>
          <a:xfrm>
            <a:off x="156210" y="1375410"/>
            <a:ext cx="87579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通常我们感兴趣的不是w本⾝的值，⽽是对于新的 </a:t>
            </a:r>
            <a:r>
              <a:rPr lang="zh-CN" altLang="en-US" sz="2400" i="1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值预测出 </a:t>
            </a:r>
            <a:r>
              <a:rPr lang="zh-CN" altLang="en-US" sz="2400" i="1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的值。这需要计算出预测分布（predictive distribution）：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9" y="2277065"/>
            <a:ext cx="1650248" cy="530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9597" y="3184699"/>
            <a:ext cx="6696744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u="none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标准的贝叶斯做法是对变量w做边缘化：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3644900"/>
            <a:ext cx="7631430" cy="11658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505" y="5229334"/>
            <a:ext cx="8138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贝叶斯⽅法</a:t>
            </a:r>
            <a:r>
              <a:rPr lang="zh-CN" altLang="en-US" sz="2400" dirty="0">
                <a:solidFill>
                  <a:schemeClr val="tx1"/>
                </a:solidFill>
              </a:rPr>
              <a:t>⾃始⾄终地使⽤</a:t>
            </a:r>
            <a:r>
              <a:rPr lang="zh-CN" altLang="en-US" sz="2400" dirty="0">
                <a:solidFill>
                  <a:srgbClr val="FF0000"/>
                </a:solidFill>
              </a:rPr>
              <a:t>概率的加和规则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乘积规则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线性模型的优点</a:t>
            </a:r>
            <a:endParaRPr lang="zh-CN" altLang="en-US" dirty="0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710629" cy="453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68273" y="5612027"/>
            <a:ext cx="445071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第⼀项表⽰数据中的噪声</a:t>
            </a:r>
            <a:endParaRPr lang="en-US" altLang="zh-CN" u="none" dirty="0">
              <a:solidFill>
                <a:srgbClr val="2110F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第⼆项反映了与参数</a:t>
            </a:r>
            <a:r>
              <a:rPr lang="en-US" altLang="zh-CN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u="none" dirty="0">
                <a:solidFill>
                  <a:srgbClr val="2110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关联的不确定性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5764" y="1469178"/>
            <a:ext cx="8929750" cy="4131675"/>
            <a:chOff x="105764" y="1469178"/>
            <a:chExt cx="8929750" cy="4131675"/>
          </a:xfrm>
        </p:grpSpPr>
        <p:pic>
          <p:nvPicPr>
            <p:cNvPr id="42598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764" y="1469178"/>
              <a:ext cx="8929750" cy="413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598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26423" y="3122398"/>
              <a:ext cx="1270206" cy="306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70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" y="869315"/>
            <a:ext cx="3961130" cy="53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935" y="916940"/>
            <a:ext cx="2944495" cy="40703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预测分布的例子</a:t>
            </a:r>
            <a:endParaRPr lang="zh-CN" altLang="en-US" b="1" dirty="0"/>
          </a:p>
        </p:txBody>
      </p:sp>
      <p:graphicFrame>
        <p:nvGraphicFramePr>
          <p:cNvPr id="105475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30263" y="1670050"/>
          <a:ext cx="58594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7" r:id="rId3" imgW="5362575" imgH="752475" progId="PBrush">
                  <p:embed/>
                </p:oleObj>
              </mc:Choice>
              <mc:Fallback>
                <p:oleObj r:id="rId3" imgW="5362575" imgH="752475" progId="PBrush">
                  <p:embed/>
                  <p:pic>
                    <p:nvPicPr>
                      <p:cNvPr id="0" name="图片 8192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0263" y="1670050"/>
                        <a:ext cx="5859462" cy="822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6" name="对象 5"/>
          <p:cNvGraphicFramePr/>
          <p:nvPr/>
        </p:nvGraphicFramePr>
        <p:xfrm>
          <a:off x="1071538" y="2650931"/>
          <a:ext cx="7143800" cy="106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8" r:id="rId5" imgW="3543300" imgH="571500" progId="PBrush">
                  <p:embed/>
                </p:oleObj>
              </mc:Choice>
              <mc:Fallback>
                <p:oleObj r:id="rId5" imgW="3543300" imgH="571500" progId="PBrush">
                  <p:embed/>
                  <p:pic>
                    <p:nvPicPr>
                      <p:cNvPr id="0" name="图片 819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1538" y="2650931"/>
                        <a:ext cx="7143800" cy="106382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7" name="对象 7"/>
          <p:cNvGraphicFramePr/>
          <p:nvPr/>
        </p:nvGraphicFramePr>
        <p:xfrm>
          <a:off x="899592" y="4221088"/>
          <a:ext cx="35290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" r:id="rId7" imgW="3200400" imgH="295275" progId="PBrush">
                  <p:embed/>
                </p:oleObj>
              </mc:Choice>
              <mc:Fallback>
                <p:oleObj r:id="rId7" imgW="3200400" imgH="295275" progId="PBrush">
                  <p:embed/>
                  <p:pic>
                    <p:nvPicPr>
                      <p:cNvPr id="0" name="图片 81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9592" y="4221088"/>
                        <a:ext cx="3529012" cy="341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对象 9"/>
          <p:cNvGraphicFramePr/>
          <p:nvPr/>
        </p:nvGraphicFramePr>
        <p:xfrm>
          <a:off x="259269" y="4941168"/>
          <a:ext cx="8676456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0" r:id="rId9" imgW="4886325" imgH="514350" progId="PBrush">
                  <p:embed/>
                </p:oleObj>
              </mc:Choice>
              <mc:Fallback>
                <p:oleObj r:id="rId9" imgW="4886325" imgH="514350" progId="PBrush">
                  <p:embed/>
                  <p:pic>
                    <p:nvPicPr>
                      <p:cNvPr id="0" name="图片 8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9269" y="4941168"/>
                        <a:ext cx="8676456" cy="115212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r>
              <a:rPr lang="en-US" altLang="zh-CN" sz="3600" b="1" dirty="0"/>
              <a:t>: </a:t>
            </a:r>
            <a:r>
              <a:rPr lang="en-US" altLang="zh-CN" sz="3600" b="1" i="1" dirty="0"/>
              <a:t>N=1 Observation</a:t>
            </a:r>
            <a:endParaRPr lang="zh-CN" altLang="en-US" sz="3600" b="1" dirty="0"/>
          </a:p>
        </p:txBody>
      </p:sp>
      <p:pic>
        <p:nvPicPr>
          <p:cNvPr id="1064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1124744"/>
            <a:ext cx="8074025" cy="4535487"/>
          </a:xfrm>
        </p:spPr>
      </p:pic>
      <p:sp>
        <p:nvSpPr>
          <p:cNvPr id="6" name="矩形 5"/>
          <p:cNvSpPr/>
          <p:nvPr/>
        </p:nvSpPr>
        <p:spPr>
          <a:xfrm>
            <a:off x="1403648" y="573325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</a:rPr>
              <a:t>9</a:t>
            </a:r>
            <a:r>
              <a:rPr lang="zh-CN" altLang="en-US" dirty="0">
                <a:solidFill>
                  <a:srgbClr val="2110FC"/>
                </a:solidFill>
              </a:rPr>
              <a:t>个⾼斯基函数                            模型的预测分布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4286256"/>
            <a:ext cx="5143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红⾊曲线是对应的⾼斯预测分布的均值，</a:t>
            </a:r>
            <a:endParaRPr lang="en-US" altLang="zh-CN" sz="1600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红⾊阴影区域是均值两侧的⼀个标准差范围的区域。</a:t>
            </a:r>
          </a:p>
        </p:txBody>
      </p:sp>
      <p:sp>
        <p:nvSpPr>
          <p:cNvPr id="7" name="矩形 6"/>
          <p:cNvSpPr/>
          <p:nvPr/>
        </p:nvSpPr>
        <p:spPr>
          <a:xfrm>
            <a:off x="5278631" y="4239762"/>
            <a:ext cx="3857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y(x, w)</a:t>
            </a:r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的图像，</a:t>
            </a:r>
            <a:endParaRPr lang="en-US" altLang="zh-CN" sz="1600" u="none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使⽤了服从</a:t>
            </a:r>
            <a:r>
              <a:rPr lang="en-US" altLang="zh-CN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1600" u="none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上的后验概率分布的样本。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r>
              <a:rPr lang="en-US" altLang="zh-CN" sz="3600" b="1" dirty="0"/>
              <a:t>: </a:t>
            </a:r>
            <a:r>
              <a:rPr lang="en-US" altLang="zh-CN" sz="3600" b="1" i="1" dirty="0"/>
              <a:t>N=2 Observations</a:t>
            </a:r>
            <a:endParaRPr lang="zh-CN" altLang="en-US" sz="3600" b="1" dirty="0"/>
          </a:p>
        </p:txBody>
      </p:sp>
      <p:pic>
        <p:nvPicPr>
          <p:cNvPr id="1075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596" y="1285860"/>
            <a:ext cx="8134350" cy="4321175"/>
          </a:xfrm>
        </p:spPr>
      </p:pic>
      <p:sp>
        <p:nvSpPr>
          <p:cNvPr id="5" name="矩形 4"/>
          <p:cNvSpPr/>
          <p:nvPr/>
        </p:nvSpPr>
        <p:spPr>
          <a:xfrm>
            <a:off x="1403648" y="573325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</a:rPr>
              <a:t>9</a:t>
            </a:r>
            <a:r>
              <a:rPr lang="zh-CN" altLang="en-US" dirty="0">
                <a:solidFill>
                  <a:srgbClr val="2110FC"/>
                </a:solidFill>
              </a:rPr>
              <a:t>个⾼斯基函数                            模型的预测分布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r>
              <a:rPr lang="en-US" altLang="zh-CN" sz="3600" b="1" dirty="0"/>
              <a:t>: </a:t>
            </a:r>
            <a:r>
              <a:rPr lang="en-US" altLang="zh-CN" sz="3600" b="1" i="1" dirty="0"/>
              <a:t>N=4 Observations</a:t>
            </a:r>
            <a:endParaRPr lang="zh-CN" altLang="en-US" sz="3600" b="1" dirty="0"/>
          </a:p>
        </p:txBody>
      </p:sp>
      <p:pic>
        <p:nvPicPr>
          <p:cNvPr id="1085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596" y="1142984"/>
            <a:ext cx="8188325" cy="4464050"/>
          </a:xfrm>
        </p:spPr>
      </p:pic>
      <p:sp>
        <p:nvSpPr>
          <p:cNvPr id="5" name="矩形 4"/>
          <p:cNvSpPr/>
          <p:nvPr/>
        </p:nvSpPr>
        <p:spPr>
          <a:xfrm>
            <a:off x="1403648" y="573325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</a:rPr>
              <a:t>9</a:t>
            </a:r>
            <a:r>
              <a:rPr lang="zh-CN" altLang="en-US" dirty="0">
                <a:solidFill>
                  <a:srgbClr val="2110FC"/>
                </a:solidFill>
              </a:rPr>
              <a:t>个⾼斯基函数                            模型的预测分布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507288" cy="1143000"/>
          </a:xfrm>
        </p:spPr>
        <p:txBody>
          <a:bodyPr/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预测分布</a:t>
            </a:r>
            <a:r>
              <a:rPr lang="en-US" altLang="zh-CN" sz="3600" b="1" dirty="0"/>
              <a:t>: </a:t>
            </a:r>
            <a:r>
              <a:rPr lang="en-US" altLang="zh-CN" sz="3600" b="1" i="1" dirty="0"/>
              <a:t>N=25 Observations</a:t>
            </a:r>
            <a:endParaRPr lang="zh-CN" altLang="en-US" sz="3600" b="1" dirty="0"/>
          </a:p>
        </p:txBody>
      </p:sp>
      <p:pic>
        <p:nvPicPr>
          <p:cNvPr id="1095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282" y="1285860"/>
            <a:ext cx="8367797" cy="4537075"/>
          </a:xfrm>
        </p:spPr>
      </p:pic>
      <p:sp>
        <p:nvSpPr>
          <p:cNvPr id="5" name="矩形 4"/>
          <p:cNvSpPr/>
          <p:nvPr/>
        </p:nvSpPr>
        <p:spPr>
          <a:xfrm>
            <a:off x="1403648" y="573325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110FC"/>
                </a:solidFill>
              </a:rPr>
              <a:t>9</a:t>
            </a:r>
            <a:r>
              <a:rPr lang="zh-CN" altLang="en-US" dirty="0">
                <a:solidFill>
                  <a:srgbClr val="2110FC"/>
                </a:solidFill>
              </a:rPr>
              <a:t>个⾼斯基函数                            模型的预测分布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2110FC"/>
                </a:solidFill>
              </a:rPr>
              <a:t>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/>
          <a:lstStyle/>
          <a:p>
            <a:pPr>
              <a:buNone/>
            </a:pPr>
            <a:endParaRPr lang="en-US" altLang="zh-CN" sz="4000" b="1" dirty="0">
              <a:solidFill>
                <a:srgbClr val="2110FC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3600" b="1" dirty="0">
                <a:solidFill>
                  <a:srgbClr val="2110FC"/>
                </a:solidFill>
                <a:ea typeface="+mn-ea"/>
              </a:rPr>
              <a:t>似然函数</a:t>
            </a:r>
            <a:endParaRPr lang="en-US" altLang="zh-CN" sz="3600" b="1" dirty="0">
              <a:solidFill>
                <a:srgbClr val="2110FC"/>
              </a:solidFill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zh-CN" altLang="en-US" sz="3600" b="1" dirty="0">
                <a:solidFill>
                  <a:srgbClr val="2110FC"/>
                </a:solidFill>
                <a:ea typeface="+mn-ea"/>
              </a:rPr>
              <a:t>正则化</a:t>
            </a:r>
            <a:endParaRPr lang="en-US" altLang="zh-CN" sz="3600" b="1" dirty="0">
              <a:solidFill>
                <a:srgbClr val="2110FC"/>
              </a:solidFill>
              <a:ea typeface="+mn-ea"/>
            </a:endParaRPr>
          </a:p>
          <a:p>
            <a:pPr lvl="2">
              <a:lnSpc>
                <a:spcPct val="150000"/>
              </a:lnSpc>
            </a:pPr>
            <a:r>
              <a:rPr lang="zh-CN" altLang="en-US" sz="3600" b="1" dirty="0">
                <a:solidFill>
                  <a:srgbClr val="2110FC"/>
                </a:solidFill>
                <a:ea typeface="+mn-ea"/>
              </a:rPr>
              <a:t>贝叶斯方法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本章阅读</a:t>
            </a:r>
          </a:p>
        </p:txBody>
      </p:sp>
      <p:sp>
        <p:nvSpPr>
          <p:cNvPr id="1105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Bishop Ch. 3.1.1, 3.1.4, 3.2, 3.3.1, 3.3.2</a:t>
            </a:r>
          </a:p>
          <a:p>
            <a:r>
              <a:rPr lang="zh-CN" altLang="en-US" b="1" dirty="0"/>
              <a:t>周志华 </a:t>
            </a:r>
            <a:r>
              <a:rPr lang="en-US" altLang="zh-CN" b="1" dirty="0"/>
              <a:t>Ch. 3.1, 3.2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2536640085&amp;di=122d4aefcafae139a941b3fa2bbf2dde&amp;imgtype=0&amp;src=http%3A%2F%2Finews.gtimg.com%2Fnewsapp_match%2F0%2F7264573754%2F0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04864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115" y="-18732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线性回归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387159"/>
            <a:ext cx="8616950" cy="4706137"/>
          </a:xfrm>
        </p:spPr>
        <p:txBody>
          <a:bodyPr/>
          <a:lstStyle/>
          <a:p>
            <a:r>
              <a:rPr lang="zh-CN" altLang="en-US" sz="2400" b="1" dirty="0"/>
              <a:t>一元线性回归</a:t>
            </a:r>
            <a:endParaRPr lang="en-US" altLang="zh-CN" sz="2400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zh-CN" altLang="en-US" sz="2400" b="1" dirty="0"/>
              <a:t>参数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模型估计：</a:t>
            </a:r>
            <a:r>
              <a:rPr lang="zh-CN" altLang="en-US" sz="2400" b="1" dirty="0">
                <a:solidFill>
                  <a:srgbClr val="FF0000"/>
                </a:solidFill>
              </a:rPr>
              <a:t>最小二乘法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least square method）</a:t>
            </a:r>
          </a:p>
          <a:p>
            <a:endParaRPr lang="zh-CN" altLang="en-US" b="1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48601" y="2150169"/>
          <a:ext cx="1962462" cy="342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4" name="Formula" r:id="rId3" imgW="1003300" imgH="176530" progId="Equation.Ribbit">
                  <p:embed/>
                </p:oleObj>
              </mc:Choice>
              <mc:Fallback>
                <p:oleObj name="Formula" r:id="rId3" imgW="1003300" imgH="17653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601" y="2150169"/>
                        <a:ext cx="1962462" cy="3427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749013" y="2126342"/>
          <a:ext cx="1413850" cy="366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5" name="Formula" r:id="rId5" imgW="670560" imgH="176530" progId="Equation.Ribbit">
                  <p:embed/>
                </p:oleObj>
              </mc:Choice>
              <mc:Fallback>
                <p:oleObj name="Formula" r:id="rId5" imgW="670560" imgH="17653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013" y="2126342"/>
                        <a:ext cx="1413850" cy="366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84771" y="2092786"/>
            <a:ext cx="88084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35696" y="3619892"/>
          <a:ext cx="4759325" cy="182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36" name="Formula" r:id="rId7" imgW="2378710" imgH="927100" progId="Equation.Ribbit">
                  <p:embed/>
                </p:oleObj>
              </mc:Choice>
              <mc:Fallback>
                <p:oleObj name="Formula" r:id="rId7" imgW="2378710" imgH="92710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619892"/>
                        <a:ext cx="4759325" cy="182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8</a:t>
            </a:fld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线性回归 </a:t>
            </a:r>
            <a:r>
              <a:rPr lang="en-US" altLang="zh-CN" sz="4000" b="1" dirty="0">
                <a:latin typeface="+mn-ea"/>
              </a:rPr>
              <a:t>-</a:t>
            </a:r>
            <a:r>
              <a:rPr lang="en-US" altLang="zh-CN" sz="4000" b="1" dirty="0"/>
              <a:t> </a:t>
            </a:r>
            <a:r>
              <a:rPr lang="zh-CN" altLang="en-US" sz="4000" b="1" dirty="0"/>
              <a:t>最小二乘法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459167"/>
            <a:ext cx="8616950" cy="4706137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最小化均方误差</a:t>
            </a:r>
            <a:endParaRPr lang="en-US" altLang="zh-CN" sz="2400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sz="1000" b="1" dirty="0"/>
          </a:p>
          <a:p>
            <a:r>
              <a:rPr lang="zh-CN" altLang="en-US" sz="2400" b="1" dirty="0"/>
              <a:t>分别对    和    求导，可得</a:t>
            </a:r>
            <a:endParaRPr lang="en-US" altLang="zh-CN" sz="2400" b="1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830256" y="3854133"/>
          <a:ext cx="51276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38" name="Formula" r:id="rId3" imgW="2562860" imgH="482600" progId="Equation.Ribbit">
                  <p:embed/>
                </p:oleObj>
              </mc:Choice>
              <mc:Fallback>
                <p:oleObj name="Formula" r:id="rId3" imgW="2562860" imgH="482600" progId="Equation.Ribbit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256" y="3854133"/>
                        <a:ext cx="51276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49754" y="5056716"/>
          <a:ext cx="450850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39" name="Formula" r:id="rId5" imgW="2254250" imgH="482600" progId="Equation.Ribbit">
                  <p:embed/>
                </p:oleObj>
              </mc:Choice>
              <mc:Fallback>
                <p:oleObj name="Formula" r:id="rId5" imgW="2254250" imgH="482600" progId="Equation.Ribbit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54" y="5056716"/>
                        <a:ext cx="450850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88283" y="2044442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40" name="Formula" r:id="rId7" imgW="13163550" imgH="3276600" progId="Equation.Ribbit">
                  <p:embed/>
                </p:oleObj>
              </mc:Choice>
              <mc:Fallback>
                <p:oleObj name="Formula" r:id="rId7" imgW="13163550" imgH="3276600" progId="Equation.Ribbit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83" y="2044442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36800" y="3386738"/>
          <a:ext cx="2254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41" name="Formula" r:id="rId9" imgW="111760" imgH="119380" progId="Equation.Ribbit">
                  <p:embed/>
                </p:oleObj>
              </mc:Choice>
              <mc:Fallback>
                <p:oleObj name="Formula" r:id="rId9" imgW="111760" imgH="119380" progId="Equation.Ribbit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800" y="3386738"/>
                        <a:ext cx="2254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296078" y="3328466"/>
          <a:ext cx="13652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42" name="Formula" r:id="rId11" imgW="68580" imgH="157480" progId="Equation.Ribbit">
                  <p:embed/>
                </p:oleObj>
              </mc:Choice>
              <mc:Fallback>
                <p:oleObj name="Formula" r:id="rId11" imgW="68580" imgH="157480" progId="Equation.Ribbit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078" y="3328466"/>
                        <a:ext cx="13652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84A94-8BDD-46C0-A581-BFB2F0682616}" type="slidenum">
              <a:rPr lang="en-US" altLang="zh-CN" smtClean="0"/>
              <a:t>9</a:t>
            </a:fld>
            <a:endParaRPr lang="en-US" altLang="zh-C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abla_{\bfw} \ln p(\vectt|\bfw, \beta) = \beta \sum_{n=1}^N&#10;  \left\{ t_n - \bfw^\T \boldphi(\bfx_n) \right\} \boldphi(\bfx_n)^\T = &#10;\boldsymbol{0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79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\{ y(\bfx; {\cal D}) - h(\bfx) \}^2} \\&#10; &amp; = &amp; \{y(\bfx; {\cal D})&#10;  - \expect_{\cal D}[y(\bfx;{\cal D})]&#10;  + \expect_{\cal D}[y(\bfx; {\cal D})] - h(\bfx) \}^2 \\&#10;  &amp;=&amp; \{ y(\bfx; {\cal D})&#10;  - \expect_{\cal D}[y(\bfx;{\cal D})] \}^2&#10;  + \{ \expect_{\cal D}[y(\bfx; {\cal D})] - h(\bfx) \}^2 \nonumber \\&#10;  &amp; &amp; +&#10;  2 \{ y(\bfx; {\cal D})&#10;  - \expect_{\cal D}[y(\bfx;{\cal D})] \}&#10;  \{ \expect_{\cal D}[y(\bfx; {\cal D})] - h(\bfx) \}.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5"/>
  <p:tag name="PICTUREFILESIZE" val="180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fw_{\rm ML} = \left(\boldPhi^\T \boldPhi \right)^{-1}&#10;  \boldPhi^\T \vectt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0"/>
  <p:tag name="PICTUREFILESIZE" val="34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w|\alpha) = {\cal N}(\bfw|{\bf0}, \alpha^{-1} \bfI)&#10;    = \left( \frac{\alpha}{2 \pi} \right)^{(M+1)/2} \exp&#10;    \left\{ - \frac{\alpha}{2} \bfw^\T \bfw \right\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8"/>
  <p:tag name="PICTUREFILESIZE" val="83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fw_{\rm ML} = \left(\boldPhi^\T \boldPhi \right)^{-1}&#10;  \boldPhi^\T \vectt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0"/>
  <p:tag name="PICTUREFILESIZE" val="34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oldPhi = \left( \begin{array}{cccc}&#10;\phi_0(\bfx_1) &amp; \phi_1(\bfx_1) &amp; \cdots &amp; \phi_{M-1}(\bfx_1) \\&#10;\phi_0(\bfx_2) &amp; \phi_1(\bfx_2) &amp; \cdots &amp; \phi_{M-1}(\bfx_2) \\&#10;\vdots      &amp; \vdots      &amp; \ddots &amp; \vdots      \\&#10;\phi_0(\bfx_N) &amp; \phi_1(\bfx_N) &amp; \cdots &amp; \phi_{M-1}(\bfx_N)&#10;\end{array} \right)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6"/>
  <p:tag name="PICTUREFILESIZE" val="124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oldPhi^\dag  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"/>
  <p:tag name="PICTUREFILESIZE" val="11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fw_{\rm ML} = \left(\boldPhi^\T \boldPhi \right)^{-1}&#10;  \boldPhi^\T \vectt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0"/>
  <p:tag name="PICTUREFILESIZE" val="34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\expect[ L ] = \iint \{ y(\bfx) - t \}^2&#10;   p(\bfx, t) \diff{\bfx} \diff{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9"/>
  <p:tag name="PICTUREFILESIZE" val="54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lefteqn{ \{y(\bfx) - t\}^2 = \{y(\bfx) - \expect[t|\bfx] +&#10;  \expect[t|\bfx] - t\}^2 }  \\&#10;  &amp;=&amp; \{y(\bfx) - \expect[t|\bfx]\}^2&#10;  + 2 \{y(\bfx) - \expect[t|\bfx] \} \{ \expect[t|\bfx] - t\}&#10;  + \{ \expect[t|\bfx] - t\}^2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97"/>
  <p:tag name="PICTUREFILESIZE" val="99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\expect[L] = \int \left\{y(\bfx) - h(\bfx) \right\}^2&#10;  p(\bfx) \diff{\bfx} + \iint \{ h(\bfx) - t\}^2&#10;  p(\bfx, t) \diff{\bfx} \diff{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73"/>
  <p:tag name="PICTUREFILESIZE" val="84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h(\bfx) = \expect[t|\bfx] = \int t p(t | \bfx) \diff{t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5"/>
  <p:tag name="PICTUREFILESIZE" val="475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2221</Words>
  <Application>Microsoft Office PowerPoint</Application>
  <PresentationFormat>全屏显示(4:3)</PresentationFormat>
  <Paragraphs>383</Paragraphs>
  <Slides>78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8" baseType="lpstr">
      <vt:lpstr>cmmi12</vt:lpstr>
      <vt:lpstr>굴림</vt:lpstr>
      <vt:lpstr>Malgun Gothic</vt:lpstr>
      <vt:lpstr>Malgun Gothic</vt:lpstr>
      <vt:lpstr>黑体</vt:lpstr>
      <vt:lpstr>华文楷体</vt:lpstr>
      <vt:lpstr>楷体</vt:lpstr>
      <vt:lpstr>宋体</vt:lpstr>
      <vt:lpstr>微软雅黑</vt:lpstr>
      <vt:lpstr>幼圆</vt:lpstr>
      <vt:lpstr>Arial</vt:lpstr>
      <vt:lpstr>Calibri</vt:lpstr>
      <vt:lpstr>Garamond</vt:lpstr>
      <vt:lpstr>Lucida Sans Unicode</vt:lpstr>
      <vt:lpstr>Times New Roman</vt:lpstr>
      <vt:lpstr>Verdana</vt:lpstr>
      <vt:lpstr>Wingdings</vt:lpstr>
      <vt:lpstr>Office 主题</vt:lpstr>
      <vt:lpstr>Formula</vt:lpstr>
      <vt:lpstr>Bitmap Image</vt:lpstr>
      <vt:lpstr>第三讲 线性回归 </vt:lpstr>
      <vt:lpstr>目 录</vt:lpstr>
      <vt:lpstr>目 录</vt:lpstr>
      <vt:lpstr>线性模型</vt:lpstr>
      <vt:lpstr>一般形式</vt:lpstr>
      <vt:lpstr>线性回归（Linear Regression）</vt:lpstr>
      <vt:lpstr>线性模型的优点</vt:lpstr>
      <vt:lpstr>线性回归</vt:lpstr>
      <vt:lpstr>线性回归 - 最小二乘法</vt:lpstr>
      <vt:lpstr>线性回归 - 最小二乘法</vt:lpstr>
      <vt:lpstr>多元线性回归</vt:lpstr>
      <vt:lpstr>多元线性回归</vt:lpstr>
      <vt:lpstr>多元线性回归 - 最小二乘法</vt:lpstr>
      <vt:lpstr>多元线性回归-满秩讨论</vt:lpstr>
      <vt:lpstr>并不是所有的函数都能通过输入变量直接线性地近似</vt:lpstr>
      <vt:lpstr>基函数</vt:lpstr>
      <vt:lpstr>扩展模型</vt:lpstr>
      <vt:lpstr>基函数的选择</vt:lpstr>
      <vt:lpstr>多项式曲线拟合</vt:lpstr>
      <vt:lpstr>1）多项式基函数</vt:lpstr>
      <vt:lpstr>2）“高斯”基函数</vt:lpstr>
      <vt:lpstr>3）sigmoid基函数</vt:lpstr>
      <vt:lpstr>目 录</vt:lpstr>
      <vt:lpstr>最⼤似然与最⼩平⽅ </vt:lpstr>
      <vt:lpstr>最⼤似然</vt:lpstr>
      <vt:lpstr>最⼤似然</vt:lpstr>
      <vt:lpstr>w的解</vt:lpstr>
      <vt:lpstr>偏置参数w0</vt:lpstr>
      <vt:lpstr>噪声精度β</vt:lpstr>
      <vt:lpstr>目 录</vt:lpstr>
      <vt:lpstr>正则化最小平方</vt:lpstr>
      <vt:lpstr>最简单正则化项-权值衰减(weight decay)</vt:lpstr>
      <vt:lpstr>岭回归的闭式解</vt:lpstr>
      <vt:lpstr>正则化项的几何解释</vt:lpstr>
      <vt:lpstr>岭回归的最优解</vt:lpstr>
      <vt:lpstr>PowerPoint 演示文稿</vt:lpstr>
      <vt:lpstr>更加⼀般的正则化项 </vt:lpstr>
      <vt:lpstr>更加⼀般的正则化项 </vt:lpstr>
      <vt:lpstr>PowerPoint 演示文稿</vt:lpstr>
      <vt:lpstr>正则化方法结论</vt:lpstr>
      <vt:lpstr>目 录</vt:lpstr>
      <vt:lpstr>回归的决策论</vt:lpstr>
      <vt:lpstr>偏置-⽅差分解 (1)</vt:lpstr>
      <vt:lpstr>偏置-⽅差分解 (2)</vt:lpstr>
      <vt:lpstr>偏置-方差分解（3）</vt:lpstr>
      <vt:lpstr>偏置-方差分解（4）</vt:lpstr>
      <vt:lpstr>偏置-方差分解（5）</vt:lpstr>
      <vt:lpstr>偏置-方差分解（5）</vt:lpstr>
      <vt:lpstr>偏置-方差折中</vt:lpstr>
      <vt:lpstr>偏置</vt:lpstr>
      <vt:lpstr>方差</vt:lpstr>
      <vt:lpstr>监督学习中方差的来源</vt:lpstr>
      <vt:lpstr>偏置-方差之间的权衡</vt:lpstr>
      <vt:lpstr>PowerPoint 演示文稿</vt:lpstr>
      <vt:lpstr>目 录</vt:lpstr>
      <vt:lpstr>贝叶斯线性回归</vt:lpstr>
      <vt:lpstr>后验概率的性质</vt:lpstr>
      <vt:lpstr>贝叶斯线性回归</vt:lpstr>
      <vt:lpstr>贝叶斯线性回归流程</vt:lpstr>
      <vt:lpstr>例子 (直线拟合)</vt:lpstr>
      <vt:lpstr>数据生成</vt:lpstr>
      <vt:lpstr>初始假设</vt:lpstr>
      <vt:lpstr>PowerPoint 演示文稿</vt:lpstr>
      <vt:lpstr>贝叶斯线性回归: 0 Observations</vt:lpstr>
      <vt:lpstr>贝叶斯线性回归: 1 Observations</vt:lpstr>
      <vt:lpstr>贝叶斯线性回归: 2 Observations</vt:lpstr>
      <vt:lpstr>贝叶斯线性回归: 20 Observations</vt:lpstr>
      <vt:lpstr>预测分布</vt:lpstr>
      <vt:lpstr>预测分布</vt:lpstr>
      <vt:lpstr>预测分布</vt:lpstr>
      <vt:lpstr>预测分布的例子</vt:lpstr>
      <vt:lpstr>预测分布: N=1 Observation</vt:lpstr>
      <vt:lpstr>预测分布: N=2 Observations</vt:lpstr>
      <vt:lpstr>预测分布: N=4 Observations</vt:lpstr>
      <vt:lpstr>预测分布: N=25 Observations</vt:lpstr>
      <vt:lpstr>思路</vt:lpstr>
      <vt:lpstr>本章阅读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Linear Methods for Regression</dc:title>
  <dc:creator>bi</dc:creator>
  <cp:lastModifiedBy>ABC</cp:lastModifiedBy>
  <cp:revision>316</cp:revision>
  <dcterms:created xsi:type="dcterms:W3CDTF">2006-01-24T01:31:00Z</dcterms:created>
  <dcterms:modified xsi:type="dcterms:W3CDTF">2023-03-07T05:44:52Z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365A67E72EEB47AA809A485D4F551769</vt:lpwstr>
  </property>
</Properties>
</file>